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ebp" ContentType="image/jpe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61"/>
  </p:notesMasterIdLst>
  <p:sldIdLst>
    <p:sldId id="535" r:id="rId3"/>
    <p:sldId id="534" r:id="rId4"/>
    <p:sldId id="583" r:id="rId5"/>
    <p:sldId id="587" r:id="rId6"/>
    <p:sldId id="589" r:id="rId7"/>
    <p:sldId id="584" r:id="rId8"/>
    <p:sldId id="585" r:id="rId9"/>
    <p:sldId id="590" r:id="rId10"/>
    <p:sldId id="586" r:id="rId11"/>
    <p:sldId id="552" r:id="rId12"/>
    <p:sldId id="367" r:id="rId13"/>
    <p:sldId id="477" r:id="rId14"/>
    <p:sldId id="328" r:id="rId15"/>
    <p:sldId id="538" r:id="rId16"/>
    <p:sldId id="275" r:id="rId17"/>
    <p:sldId id="369" r:id="rId18"/>
    <p:sldId id="370" r:id="rId19"/>
    <p:sldId id="378" r:id="rId20"/>
    <p:sldId id="289" r:id="rId21"/>
    <p:sldId id="606" r:id="rId22"/>
    <p:sldId id="553" r:id="rId23"/>
    <p:sldId id="607" r:id="rId24"/>
    <p:sldId id="556" r:id="rId25"/>
    <p:sldId id="560" r:id="rId26"/>
    <p:sldId id="561" r:id="rId27"/>
    <p:sldId id="562" r:id="rId28"/>
    <p:sldId id="603" r:id="rId29"/>
    <p:sldId id="539" r:id="rId30"/>
    <p:sldId id="311" r:id="rId31"/>
    <p:sldId id="604" r:id="rId32"/>
    <p:sldId id="551" r:id="rId33"/>
    <p:sldId id="602" r:id="rId34"/>
    <p:sldId id="554" r:id="rId35"/>
    <p:sldId id="575" r:id="rId36"/>
    <p:sldId id="314" r:id="rId37"/>
    <p:sldId id="566" r:id="rId38"/>
    <p:sldId id="569" r:id="rId39"/>
    <p:sldId id="572" r:id="rId40"/>
    <p:sldId id="580" r:id="rId41"/>
    <p:sldId id="576" r:id="rId42"/>
    <p:sldId id="302" r:id="rId43"/>
    <p:sldId id="568" r:id="rId44"/>
    <p:sldId id="578" r:id="rId45"/>
    <p:sldId id="570" r:id="rId46"/>
    <p:sldId id="595" r:id="rId47"/>
    <p:sldId id="313" r:id="rId48"/>
    <p:sldId id="571" r:id="rId49"/>
    <p:sldId id="573" r:id="rId50"/>
    <p:sldId id="605" r:id="rId51"/>
    <p:sldId id="577" r:id="rId52"/>
    <p:sldId id="593" r:id="rId53"/>
    <p:sldId id="597" r:id="rId54"/>
    <p:sldId id="582" r:id="rId55"/>
    <p:sldId id="581" r:id="rId56"/>
    <p:sldId id="563" r:id="rId57"/>
    <p:sldId id="567" r:id="rId58"/>
    <p:sldId id="309" r:id="rId59"/>
    <p:sldId id="533"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Josefin Sans" pitchFamily="2" charset="0"/>
      <p:regular r:id="rId66"/>
      <p:bold r:id="rId67"/>
      <p:italic r:id="rId68"/>
      <p:boldItalic r:id="rId69"/>
    </p:embeddedFont>
    <p:embeddedFont>
      <p:font typeface="Kanit" panose="020B0604020202020204" charset="-34"/>
      <p:regular r:id="rId70"/>
      <p:bold r:id="rId71"/>
      <p:italic r:id="rId72"/>
      <p:boldItalic r:id="rId73"/>
    </p:embeddedFont>
    <p:embeddedFont>
      <p:font typeface="Times" panose="02020603050405020304" pitchFamily="18" charset="0"/>
      <p:regular r:id="rId74"/>
      <p:bold r:id="rId75"/>
      <p:italic r:id="rId76"/>
      <p:bold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BBE0E3"/>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font" Target="fonts/font15.fntdata"/><Relationship Id="rId7" Type="http://schemas.openxmlformats.org/officeDocument/2006/relationships/slide" Target="slides/slide5.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1.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13</a:t>
            </a:fld>
            <a:endParaRPr lang="en-US"/>
          </a:p>
        </p:txBody>
      </p:sp>
    </p:spTree>
    <p:extLst>
      <p:ext uri="{BB962C8B-B14F-4D97-AF65-F5344CB8AC3E}">
        <p14:creationId xmlns:p14="http://schemas.microsoft.com/office/powerpoint/2010/main" val="88211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35</a:t>
            </a:fld>
            <a:endParaRPr lang="en-US"/>
          </a:p>
        </p:txBody>
      </p:sp>
    </p:spTree>
    <p:extLst>
      <p:ext uri="{BB962C8B-B14F-4D97-AF65-F5344CB8AC3E}">
        <p14:creationId xmlns:p14="http://schemas.microsoft.com/office/powerpoint/2010/main" val="2073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very high level, but what does this mean in detail for you? What have we or are we about to release that can help you? Let’s talk testers first</a:t>
            </a:r>
          </a:p>
        </p:txBody>
      </p:sp>
      <p:sp>
        <p:nvSpPr>
          <p:cNvPr id="4" name="Slide Number Placeholder 3"/>
          <p:cNvSpPr>
            <a:spLocks noGrp="1"/>
          </p:cNvSpPr>
          <p:nvPr>
            <p:ph type="sldNum" sz="quarter" idx="5"/>
          </p:nvPr>
        </p:nvSpPr>
        <p:spPr/>
        <p:txBody>
          <a:bodyPr/>
          <a:lstStyle/>
          <a:p>
            <a:fld id="{4FB4103B-8296-4801-B849-D9F9F8D6883D}" type="slidenum">
              <a:rPr lang="en-US" smtClean="0"/>
              <a:t>41</a:t>
            </a:fld>
            <a:endParaRPr lang="en-US"/>
          </a:p>
        </p:txBody>
      </p:sp>
    </p:spTree>
    <p:extLst>
      <p:ext uri="{BB962C8B-B14F-4D97-AF65-F5344CB8AC3E}">
        <p14:creationId xmlns:p14="http://schemas.microsoft.com/office/powerpoint/2010/main" val="347771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next about developers</a:t>
            </a:r>
          </a:p>
        </p:txBody>
      </p:sp>
      <p:sp>
        <p:nvSpPr>
          <p:cNvPr id="4" name="Slide Number Placeholder 3"/>
          <p:cNvSpPr>
            <a:spLocks noGrp="1"/>
          </p:cNvSpPr>
          <p:nvPr>
            <p:ph type="sldNum" sz="quarter" idx="5"/>
          </p:nvPr>
        </p:nvSpPr>
        <p:spPr/>
        <p:txBody>
          <a:bodyPr/>
          <a:lstStyle/>
          <a:p>
            <a:fld id="{4FB4103B-8296-4801-B849-D9F9F8D6883D}" type="slidenum">
              <a:rPr lang="en-US" smtClean="0"/>
              <a:t>46</a:t>
            </a:fld>
            <a:endParaRPr lang="en-US"/>
          </a:p>
        </p:txBody>
      </p:sp>
    </p:spTree>
    <p:extLst>
      <p:ext uri="{BB962C8B-B14F-4D97-AF65-F5344CB8AC3E}">
        <p14:creationId xmlns:p14="http://schemas.microsoft.com/office/powerpoint/2010/main" val="117626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53</a:t>
            </a:fld>
            <a:endParaRPr lang="en-US"/>
          </a:p>
        </p:txBody>
      </p:sp>
    </p:spTree>
    <p:extLst>
      <p:ext uri="{BB962C8B-B14F-4D97-AF65-F5344CB8AC3E}">
        <p14:creationId xmlns:p14="http://schemas.microsoft.com/office/powerpoint/2010/main" val="218999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bg>
      <p:bgRef idx="1001">
        <a:schemeClr val="bg2"/>
      </p:bgRef>
    </p:bg>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2C27E1AB-38C6-4DEA-9175-F42F4FB4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745" y="5763062"/>
            <a:ext cx="2206869" cy="749405"/>
          </a:xfrm>
          <a:prstGeom prst="rect">
            <a:avLst/>
          </a:prstGeom>
        </p:spPr>
      </p:pic>
    </p:spTree>
    <p:extLst>
      <p:ext uri="{BB962C8B-B14F-4D97-AF65-F5344CB8AC3E}">
        <p14:creationId xmlns:p14="http://schemas.microsoft.com/office/powerpoint/2010/main" val="225020127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10"/>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5" name="Google Shape;45;p10"/>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46" name="Google Shape;46;p10"/>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47" name="Google Shape;47;p10"/>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67">
                <a:solidFill>
                  <a:schemeClr val="dk1"/>
                </a:solidFill>
                <a:latin typeface="Kanit"/>
                <a:ea typeface="Kanit"/>
                <a:cs typeface="Kanit"/>
                <a:sym typeface="Kanit"/>
              </a:rPr>
              <a:t>®</a:t>
            </a:r>
            <a:endParaRPr sz="1467"/>
          </a:p>
        </p:txBody>
      </p:sp>
    </p:spTree>
    <p:extLst>
      <p:ext uri="{BB962C8B-B14F-4D97-AF65-F5344CB8AC3E}">
        <p14:creationId xmlns:p14="http://schemas.microsoft.com/office/powerpoint/2010/main" val="187439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1/25/2022</a:t>
            </a:fld>
            <a:r>
              <a:rPr lang="en-US" sz="1000" dirty="0"/>
              <a:t>  </a:t>
            </a:r>
            <a:r>
              <a:rPr lang="en-US" sz="1000" dirty="0">
                <a:solidFill>
                  <a:srgbClr val="93A1A1"/>
                </a:solidFill>
              </a:rPr>
              <a:t>  © Copyright 2006-2022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 id="2147483721" r:id="rId16"/>
    <p:sldLayoutId id="2147483722" r:id="rId17"/>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7.webp"/><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37.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www.swisslife.com/" TargetMode="External"/><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6.png"/><Relationship Id="rId3" Type="http://schemas.openxmlformats.org/officeDocument/2006/relationships/image" Target="../media/image34.jpeg"/><Relationship Id="rId21" Type="http://schemas.openxmlformats.org/officeDocument/2006/relationships/image" Target="../media/image49.png"/><Relationship Id="rId34" Type="http://schemas.openxmlformats.org/officeDocument/2006/relationships/image" Target="../media/image61.gif"/><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0.png"/><Relationship Id="rId38" Type="http://schemas.openxmlformats.org/officeDocument/2006/relationships/image" Target="../media/image65.png"/><Relationship Id="rId2" Type="http://schemas.openxmlformats.org/officeDocument/2006/relationships/hyperlink" Target="http://www.alcatel-lucent.com/" TargetMode="Externa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gif"/><Relationship Id="rId1" Type="http://schemas.openxmlformats.org/officeDocument/2006/relationships/slideLayout" Target="../slideLayouts/slideLayout6.xml"/><Relationship Id="rId6" Type="http://schemas.openxmlformats.org/officeDocument/2006/relationships/hyperlink" Target="http://www.db.com/" TargetMode="External"/><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hyperlink" Target="http://www.ermscorp.com/" TargetMode="External"/><Relationship Id="rId37" Type="http://schemas.openxmlformats.org/officeDocument/2006/relationships/image" Target="../media/image64.jpeg"/><Relationship Id="rId5" Type="http://schemas.openxmlformats.org/officeDocument/2006/relationships/image" Target="../media/image35.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3.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hyperlink" Target="http://www.rockybrands.com/" TargetMode="External"/><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jpe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41.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jpe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8" Type="http://schemas.openxmlformats.org/officeDocument/2006/relationships/image" Target="../media/image84.jp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0.png"/><Relationship Id="rId3" Type="http://schemas.openxmlformats.org/officeDocument/2006/relationships/image" Target="../media/image79.png"/><Relationship Id="rId21" Type="http://schemas.openxmlformats.org/officeDocument/2006/relationships/oleObject" Target="../embeddings/oleObject1.bin"/><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99.png"/><Relationship Id="rId2" Type="http://schemas.openxmlformats.org/officeDocument/2006/relationships/slideLayout" Target="../slideLayouts/slideLayout37.xml"/><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3.png"/><Relationship Id="rId1" Type="http://schemas.openxmlformats.org/officeDocument/2006/relationships/vmlDrawing" Target="../drawings/vmlDrawing1.v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98.png"/><Relationship Id="rId5" Type="http://schemas.openxmlformats.org/officeDocument/2006/relationships/image" Target="../media/image81.jpeg"/><Relationship Id="rId15" Type="http://schemas.openxmlformats.org/officeDocument/2006/relationships/image" Target="../media/image91.png"/><Relationship Id="rId23" Type="http://schemas.openxmlformats.org/officeDocument/2006/relationships/image" Target="../media/image97.jpeg"/><Relationship Id="rId28" Type="http://schemas.openxmlformats.org/officeDocument/2006/relationships/image" Target="../media/image102.jpeg"/><Relationship Id="rId10" Type="http://schemas.openxmlformats.org/officeDocument/2006/relationships/image" Target="../media/image86.jp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78.wmf"/><Relationship Id="rId27" Type="http://schemas.openxmlformats.org/officeDocument/2006/relationships/image" Target="../media/image101.jpeg"/><Relationship Id="rId30" Type="http://schemas.openxmlformats.org/officeDocument/2006/relationships/image" Target="../media/image10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7.xml"/><Relationship Id="rId4" Type="http://schemas.openxmlformats.org/officeDocument/2006/relationships/image" Target="../media/image10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7.xml"/><Relationship Id="rId4" Type="http://schemas.openxmlformats.org/officeDocument/2006/relationships/image" Target="../media/image1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7.xml"/><Relationship Id="rId4" Type="http://schemas.openxmlformats.org/officeDocument/2006/relationships/image" Target="../media/image1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7.xml"/><Relationship Id="rId4" Type="http://schemas.openxmlformats.org/officeDocument/2006/relationships/image" Target="../media/image122.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37.xml"/><Relationship Id="rId4" Type="http://schemas.openxmlformats.org/officeDocument/2006/relationships/image" Target="../media/image127.png"/></Relationships>
</file>

<file path=ppt/slides/_rels/slide4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png"/><Relationship Id="rId1" Type="http://schemas.openxmlformats.org/officeDocument/2006/relationships/slideLayout" Target="../slideLayouts/slideLayout37.xml"/><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136.svg"/></Relationships>
</file>

<file path=ppt/slides/_rels/slide4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37.xml"/><Relationship Id="rId4" Type="http://schemas.openxmlformats.org/officeDocument/2006/relationships/image" Target="../media/image145.png"/></Relationships>
</file>

<file path=ppt/slides/_rels/slide5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image" Target="../media/image148.png"/><Relationship Id="rId1" Type="http://schemas.openxmlformats.org/officeDocument/2006/relationships/slideLayout" Target="../slideLayouts/slideLayout37.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 Id="rId9" Type="http://schemas.openxmlformats.org/officeDocument/2006/relationships/image" Target="../media/image15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37.xml"/><Relationship Id="rId4" Type="http://schemas.openxmlformats.org/officeDocument/2006/relationships/image" Target="../media/image15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37.xml"/><Relationship Id="rId4" Type="http://schemas.openxmlformats.org/officeDocument/2006/relationships/image" Target="../media/image19.svg"/></Relationships>
</file>

<file path=ppt/slides/_rels/slide57.xml.rels><?xml version="1.0" encoding="UTF-8" standalone="yes"?>
<Relationships xmlns="http://schemas.openxmlformats.org/package/2006/relationships"><Relationship Id="rId13" Type="http://schemas.openxmlformats.org/officeDocument/2006/relationships/image" Target="../media/image170.gif"/><Relationship Id="rId18" Type="http://schemas.openxmlformats.org/officeDocument/2006/relationships/image" Target="../media/image175.gif"/><Relationship Id="rId26" Type="http://schemas.openxmlformats.org/officeDocument/2006/relationships/image" Target="../media/image183.gif"/><Relationship Id="rId39" Type="http://schemas.openxmlformats.org/officeDocument/2006/relationships/image" Target="../media/image196.gif"/><Relationship Id="rId21" Type="http://schemas.openxmlformats.org/officeDocument/2006/relationships/image" Target="../media/image178.gif"/><Relationship Id="rId34" Type="http://schemas.openxmlformats.org/officeDocument/2006/relationships/image" Target="../media/image191.gif"/><Relationship Id="rId42" Type="http://schemas.openxmlformats.org/officeDocument/2006/relationships/image" Target="../media/image199.png"/><Relationship Id="rId47" Type="http://schemas.openxmlformats.org/officeDocument/2006/relationships/image" Target="../media/image204.gif"/><Relationship Id="rId50" Type="http://schemas.openxmlformats.org/officeDocument/2006/relationships/image" Target="../media/image207.gif"/><Relationship Id="rId55" Type="http://schemas.openxmlformats.org/officeDocument/2006/relationships/image" Target="../media/image210.png"/><Relationship Id="rId63" Type="http://schemas.openxmlformats.org/officeDocument/2006/relationships/image" Target="../media/image218.png"/><Relationship Id="rId68" Type="http://schemas.openxmlformats.org/officeDocument/2006/relationships/image" Target="../media/image223.png"/><Relationship Id="rId76" Type="http://schemas.openxmlformats.org/officeDocument/2006/relationships/image" Target="../media/image231.png"/><Relationship Id="rId7" Type="http://schemas.openxmlformats.org/officeDocument/2006/relationships/image" Target="../media/image164.png"/><Relationship Id="rId71" Type="http://schemas.openxmlformats.org/officeDocument/2006/relationships/image" Target="../media/image226.png"/><Relationship Id="rId2" Type="http://schemas.openxmlformats.org/officeDocument/2006/relationships/image" Target="../media/image159.png"/><Relationship Id="rId16" Type="http://schemas.openxmlformats.org/officeDocument/2006/relationships/image" Target="../media/image173.gif"/><Relationship Id="rId29" Type="http://schemas.openxmlformats.org/officeDocument/2006/relationships/image" Target="../media/image186.png"/><Relationship Id="rId11" Type="http://schemas.openxmlformats.org/officeDocument/2006/relationships/image" Target="../media/image168.gif"/><Relationship Id="rId24" Type="http://schemas.openxmlformats.org/officeDocument/2006/relationships/image" Target="../media/image181.gif"/><Relationship Id="rId32" Type="http://schemas.openxmlformats.org/officeDocument/2006/relationships/image" Target="../media/image189.png"/><Relationship Id="rId37" Type="http://schemas.openxmlformats.org/officeDocument/2006/relationships/image" Target="../media/image194.png"/><Relationship Id="rId40" Type="http://schemas.openxmlformats.org/officeDocument/2006/relationships/image" Target="../media/image197.gif"/><Relationship Id="rId45" Type="http://schemas.openxmlformats.org/officeDocument/2006/relationships/image" Target="../media/image202.png"/><Relationship Id="rId53" Type="http://schemas.microsoft.com/office/2007/relationships/hdphoto" Target="../media/hdphoto1.wdp"/><Relationship Id="rId58" Type="http://schemas.openxmlformats.org/officeDocument/2006/relationships/image" Target="../media/image213.png"/><Relationship Id="rId66" Type="http://schemas.openxmlformats.org/officeDocument/2006/relationships/image" Target="../media/image221.png"/><Relationship Id="rId74" Type="http://schemas.openxmlformats.org/officeDocument/2006/relationships/image" Target="../media/image229.png"/><Relationship Id="rId5" Type="http://schemas.openxmlformats.org/officeDocument/2006/relationships/image" Target="../media/image162.gif"/><Relationship Id="rId15" Type="http://schemas.openxmlformats.org/officeDocument/2006/relationships/image" Target="../media/image172.gif"/><Relationship Id="rId23" Type="http://schemas.openxmlformats.org/officeDocument/2006/relationships/image" Target="../media/image180.png"/><Relationship Id="rId28" Type="http://schemas.openxmlformats.org/officeDocument/2006/relationships/image" Target="../media/image185.gif"/><Relationship Id="rId36" Type="http://schemas.openxmlformats.org/officeDocument/2006/relationships/image" Target="../media/image193.png"/><Relationship Id="rId49" Type="http://schemas.openxmlformats.org/officeDocument/2006/relationships/image" Target="../media/image206.gif"/><Relationship Id="rId57" Type="http://schemas.openxmlformats.org/officeDocument/2006/relationships/image" Target="../media/image212.png"/><Relationship Id="rId61" Type="http://schemas.openxmlformats.org/officeDocument/2006/relationships/image" Target="../media/image216.png"/><Relationship Id="rId10" Type="http://schemas.openxmlformats.org/officeDocument/2006/relationships/image" Target="../media/image167.gif"/><Relationship Id="rId19" Type="http://schemas.openxmlformats.org/officeDocument/2006/relationships/image" Target="../media/image176.png"/><Relationship Id="rId31" Type="http://schemas.openxmlformats.org/officeDocument/2006/relationships/image" Target="../media/image188.png"/><Relationship Id="rId44" Type="http://schemas.openxmlformats.org/officeDocument/2006/relationships/image" Target="../media/image201.png"/><Relationship Id="rId52" Type="http://schemas.openxmlformats.org/officeDocument/2006/relationships/image" Target="../media/image208.png"/><Relationship Id="rId60" Type="http://schemas.openxmlformats.org/officeDocument/2006/relationships/image" Target="../media/image215.png"/><Relationship Id="rId65" Type="http://schemas.openxmlformats.org/officeDocument/2006/relationships/image" Target="../media/image220.png"/><Relationship Id="rId73" Type="http://schemas.openxmlformats.org/officeDocument/2006/relationships/image" Target="../media/image228.png"/><Relationship Id="rId4" Type="http://schemas.openxmlformats.org/officeDocument/2006/relationships/image" Target="../media/image161.png"/><Relationship Id="rId9" Type="http://schemas.openxmlformats.org/officeDocument/2006/relationships/image" Target="../media/image166.gif"/><Relationship Id="rId14" Type="http://schemas.openxmlformats.org/officeDocument/2006/relationships/image" Target="../media/image171.png"/><Relationship Id="rId22" Type="http://schemas.openxmlformats.org/officeDocument/2006/relationships/image" Target="../media/image179.png"/><Relationship Id="rId27" Type="http://schemas.openxmlformats.org/officeDocument/2006/relationships/image" Target="../media/image184.gif"/><Relationship Id="rId30" Type="http://schemas.openxmlformats.org/officeDocument/2006/relationships/image" Target="../media/image187.png"/><Relationship Id="rId35" Type="http://schemas.openxmlformats.org/officeDocument/2006/relationships/image" Target="../media/image192.gif"/><Relationship Id="rId43" Type="http://schemas.openxmlformats.org/officeDocument/2006/relationships/image" Target="../media/image200.png"/><Relationship Id="rId48" Type="http://schemas.openxmlformats.org/officeDocument/2006/relationships/image" Target="../media/image205.gif"/><Relationship Id="rId56" Type="http://schemas.openxmlformats.org/officeDocument/2006/relationships/image" Target="../media/image211.png"/><Relationship Id="rId64" Type="http://schemas.openxmlformats.org/officeDocument/2006/relationships/image" Target="../media/image219.png"/><Relationship Id="rId69" Type="http://schemas.openxmlformats.org/officeDocument/2006/relationships/image" Target="../media/image224.png"/><Relationship Id="rId8" Type="http://schemas.openxmlformats.org/officeDocument/2006/relationships/image" Target="../media/image165.gif"/><Relationship Id="rId51" Type="http://schemas.openxmlformats.org/officeDocument/2006/relationships/hyperlink" Target="https://www.inflectra.com/SpiraPlan/Downloads.aspx" TargetMode="External"/><Relationship Id="rId72" Type="http://schemas.openxmlformats.org/officeDocument/2006/relationships/image" Target="../media/image227.png"/><Relationship Id="rId3" Type="http://schemas.openxmlformats.org/officeDocument/2006/relationships/image" Target="../media/image160.png"/><Relationship Id="rId12" Type="http://schemas.openxmlformats.org/officeDocument/2006/relationships/image" Target="../media/image169.gif"/><Relationship Id="rId17" Type="http://schemas.openxmlformats.org/officeDocument/2006/relationships/image" Target="../media/image174.gif"/><Relationship Id="rId25" Type="http://schemas.openxmlformats.org/officeDocument/2006/relationships/image" Target="../media/image182.png"/><Relationship Id="rId33" Type="http://schemas.openxmlformats.org/officeDocument/2006/relationships/image" Target="../media/image190.gif"/><Relationship Id="rId38" Type="http://schemas.openxmlformats.org/officeDocument/2006/relationships/image" Target="../media/image195.gif"/><Relationship Id="rId46" Type="http://schemas.openxmlformats.org/officeDocument/2006/relationships/image" Target="../media/image203.gif"/><Relationship Id="rId59" Type="http://schemas.openxmlformats.org/officeDocument/2006/relationships/image" Target="../media/image214.png"/><Relationship Id="rId67" Type="http://schemas.openxmlformats.org/officeDocument/2006/relationships/image" Target="../media/image222.png"/><Relationship Id="rId20" Type="http://schemas.openxmlformats.org/officeDocument/2006/relationships/image" Target="../media/image177.gif"/><Relationship Id="rId41" Type="http://schemas.openxmlformats.org/officeDocument/2006/relationships/image" Target="../media/image198.gif"/><Relationship Id="rId54" Type="http://schemas.openxmlformats.org/officeDocument/2006/relationships/image" Target="../media/image209.png"/><Relationship Id="rId62" Type="http://schemas.openxmlformats.org/officeDocument/2006/relationships/image" Target="../media/image217.png"/><Relationship Id="rId70" Type="http://schemas.openxmlformats.org/officeDocument/2006/relationships/image" Target="../media/image225.png"/><Relationship Id="rId75" Type="http://schemas.openxmlformats.org/officeDocument/2006/relationships/image" Target="../media/image230.png"/><Relationship Id="rId1" Type="http://schemas.openxmlformats.org/officeDocument/2006/relationships/slideLayout" Target="../slideLayouts/slideLayout41.xml"/><Relationship Id="rId6" Type="http://schemas.openxmlformats.org/officeDocument/2006/relationships/image" Target="../media/image16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5E135C-3A3B-465B-9568-7733710E5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20" y="753991"/>
            <a:ext cx="10455546"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6" y="4321162"/>
            <a:ext cx="9499107" cy="1325563"/>
          </a:xfrm>
        </p:spPr>
        <p:txBody>
          <a:bodyPr/>
          <a:lstStyle/>
          <a:p>
            <a:pPr algn="l"/>
            <a:r>
              <a:rPr lang="en-US" dirty="0">
                <a:solidFill>
                  <a:schemeClr val="tx2"/>
                </a:solidFill>
              </a:rPr>
              <a:t>Application Lifecycle Management (ALM)</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The </a:t>
            </a:r>
            <a:r>
              <a:rPr lang="en-US" dirty="0" err="1"/>
              <a:t>SpiraTeam</a:t>
            </a:r>
            <a:r>
              <a:rPr lang="en-US" dirty="0"/>
              <a:t> Difference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are we different and what our customers say</a:t>
            </a:r>
          </a:p>
        </p:txBody>
      </p:sp>
    </p:spTree>
    <p:extLst>
      <p:ext uri="{BB962C8B-B14F-4D97-AF65-F5344CB8AC3E}">
        <p14:creationId xmlns:p14="http://schemas.microsoft.com/office/powerpoint/2010/main" val="154264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Introducing 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pPr eaLnBrk="1" hangingPunct="1"/>
            <a:r>
              <a:rPr lang="en-US" altLang="en-US" dirty="0" err="1"/>
              <a:t>SpiraTeam</a:t>
            </a:r>
            <a:r>
              <a:rPr lang="en-US" altLang="en-US" dirty="0"/>
              <a:t> – The Integrated ALM Platform</a:t>
            </a:r>
          </a:p>
        </p:txBody>
      </p:sp>
      <p:sp>
        <p:nvSpPr>
          <p:cNvPr id="14" name="TextBox 13">
            <a:extLst>
              <a:ext uri="{FF2B5EF4-FFF2-40B4-BE49-F238E27FC236}">
                <a16:creationId xmlns:a16="http://schemas.microsoft.com/office/drawing/2014/main" id="{185784D0-2B47-4768-8EFD-47FB215B63AA}"/>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to compare </a:t>
            </a:r>
            <a:r>
              <a:rPr lang="en-US" dirty="0" err="1"/>
              <a:t>SpiraTeam</a:t>
            </a:r>
            <a:r>
              <a:rPr lang="en-US" dirty="0"/>
              <a:t> vs. </a:t>
            </a:r>
            <a:r>
              <a:rPr lang="en-US" dirty="0" err="1"/>
              <a:t>SpiraTest</a:t>
            </a:r>
            <a:endParaRPr lang="en-US" dirty="0"/>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547938"/>
            <a:ext cx="8040653" cy="2131066"/>
          </a:xfrm>
          <a:prstGeom prst="rect">
            <a:avLst/>
          </a:prstGeom>
          <a:solidFill>
            <a:schemeClr val="bg2">
              <a:lumMod val="95000"/>
            </a:schemeClr>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05138"/>
            <a:ext cx="354517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solidFill>
                <a:latin typeface="Arial" panose="020B0604020202020204" pitchFamily="34" charset="0"/>
                <a:cs typeface="Arial" panose="020B0604020202020204" pitchFamily="34" charset="0"/>
              </a:rPr>
              <a:t>Requirements, Test &amp;</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06920"/>
            <a:ext cx="3634727"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tx1"/>
                </a:solidFill>
                <a:latin typeface="Arial" panose="020B0604020202020204" pitchFamily="34" charset="0"/>
                <a:cs typeface="Arial" panose="020B0604020202020204" pitchFamily="34" charset="0"/>
              </a:rPr>
              <a:t>Agile Project</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690688"/>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14192"/>
            <a:ext cx="8040652"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Rapise® </a:t>
            </a:r>
          </a:p>
          <a:p>
            <a:pPr algn="ctr">
              <a:defRPr/>
            </a:pPr>
            <a:r>
              <a:rPr lang="en-US" dirty="0">
                <a:solidFill>
                  <a:schemeClr val="bg2">
                    <a:lumMod val="75000"/>
                  </a:schemeClr>
                </a:solidFill>
                <a:latin typeface="Arial" panose="020B0604020202020204" pitchFamily="34" charset="0"/>
                <a:cs typeface="Arial" panose="020B0604020202020204" pitchFamily="34" charset="0"/>
              </a:rPr>
              <a:t>Test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090987"/>
            <a:ext cx="7465655" cy="393545"/>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 </a:t>
            </a:r>
            <a:r>
              <a:rPr lang="en-US" dirty="0">
                <a:solidFill>
                  <a:schemeClr val="tx1"/>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198813"/>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rgbClr val="F79910"/>
                </a:solidFill>
              </a:rPr>
              <a:t>+</a:t>
            </a:r>
          </a:p>
        </p:txBody>
      </p:sp>
    </p:spTree>
    <p:extLst>
      <p:ext uri="{BB962C8B-B14F-4D97-AF65-F5344CB8AC3E}">
        <p14:creationId xmlns:p14="http://schemas.microsoft.com/office/powerpoint/2010/main" val="332854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features for </a:t>
            </a:r>
            <a:r>
              <a:rPr lang="en-US" sz="2400" dirty="0" err="1"/>
              <a:t>SpiraTeam</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4A61D8-30A5-48B0-930B-E924050FC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741" y="1000933"/>
            <a:ext cx="4525392" cy="4525392"/>
          </a:xfrm>
          <a:prstGeom prst="rect">
            <a:avLst/>
          </a:prstGeom>
        </p:spPr>
      </p:pic>
      <p:sp>
        <p:nvSpPr>
          <p:cNvPr id="5" name="Title 4">
            <a:extLst>
              <a:ext uri="{FF2B5EF4-FFF2-40B4-BE49-F238E27FC236}">
                <a16:creationId xmlns:a16="http://schemas.microsoft.com/office/drawing/2014/main" id="{C56C479E-1338-4CD1-9B69-BCFE52284822}"/>
              </a:ext>
            </a:extLst>
          </p:cNvPr>
          <p:cNvSpPr>
            <a:spLocks noGrp="1"/>
          </p:cNvSpPr>
          <p:nvPr>
            <p:ph type="title"/>
          </p:nvPr>
        </p:nvSpPr>
        <p:spPr/>
        <p:txBody>
          <a:bodyPr/>
          <a:lstStyle/>
          <a:p>
            <a:r>
              <a:rPr lang="en-US" dirty="0"/>
              <a:t>If all you have is an ‘issue’ tracker…</a:t>
            </a:r>
          </a:p>
        </p:txBody>
      </p:sp>
      <p:sp>
        <p:nvSpPr>
          <p:cNvPr id="7" name="TextBox 6">
            <a:extLst>
              <a:ext uri="{FF2B5EF4-FFF2-40B4-BE49-F238E27FC236}">
                <a16:creationId xmlns:a16="http://schemas.microsoft.com/office/drawing/2014/main" id="{F75E6DEE-F532-480F-B7A4-134B23AE184C}"/>
              </a:ext>
            </a:extLst>
          </p:cNvPr>
          <p:cNvSpPr txBox="1"/>
          <p:nvPr/>
        </p:nvSpPr>
        <p:spPr>
          <a:xfrm>
            <a:off x="3480046" y="5021172"/>
            <a:ext cx="8478175" cy="1588127"/>
          </a:xfrm>
          <a:prstGeom prst="rect">
            <a:avLst/>
          </a:prstGeom>
        </p:spPr>
        <p:txBody>
          <a:bodyPr vert="horz" lIns="91440" tIns="45720" rIns="91440" bIns="45720" rtlCol="0" anchor="ctr">
            <a:normAutofit/>
          </a:bodyPr>
          <a:lstStyle>
            <a:lvl1pPr>
              <a:lnSpc>
                <a:spcPct val="90000"/>
              </a:lnSpc>
              <a:spcBef>
                <a:spcPct val="0"/>
              </a:spcBef>
              <a:buNone/>
              <a:defRPr sz="5400" b="1">
                <a:latin typeface="Josefin Sans" pitchFamily="2" charset="0"/>
                <a:ea typeface="+mj-ea"/>
                <a:cs typeface="+mj-cs"/>
              </a:defRPr>
            </a:lvl1pPr>
          </a:lstStyle>
          <a:p>
            <a:pPr algn="r"/>
            <a:r>
              <a:rPr lang="en-US" dirty="0"/>
              <a:t>Then everything is an issue…</a:t>
            </a:r>
          </a:p>
        </p:txBody>
      </p:sp>
    </p:spTree>
    <p:extLst>
      <p:ext uri="{BB962C8B-B14F-4D97-AF65-F5344CB8AC3E}">
        <p14:creationId xmlns:p14="http://schemas.microsoft.com/office/powerpoint/2010/main" val="60151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140C-EF91-4644-8734-2C18D39CBDFC}"/>
              </a:ext>
            </a:extLst>
          </p:cNvPr>
          <p:cNvSpPr>
            <a:spLocks noGrp="1"/>
          </p:cNvSpPr>
          <p:nvPr>
            <p:ph type="title"/>
          </p:nvPr>
        </p:nvSpPr>
        <p:spPr/>
        <p:txBody>
          <a:bodyPr/>
          <a:lstStyle/>
          <a:p>
            <a:r>
              <a:rPr lang="en-US" dirty="0"/>
              <a:t>Instead, </a:t>
            </a:r>
            <a:r>
              <a:rPr lang="en-US" dirty="0" err="1"/>
              <a:t>SpiraTeam</a:t>
            </a:r>
            <a:r>
              <a:rPr lang="en-US" dirty="0"/>
              <a:t> Guides Your Process</a:t>
            </a:r>
          </a:p>
        </p:txBody>
      </p:sp>
      <p:sp>
        <p:nvSpPr>
          <p:cNvPr id="3" name="Content Placeholder 2">
            <a:extLst>
              <a:ext uri="{FF2B5EF4-FFF2-40B4-BE49-F238E27FC236}">
                <a16:creationId xmlns:a16="http://schemas.microsoft.com/office/drawing/2014/main" id="{D1FBC03F-8A80-452A-83BE-47A750C19F43}"/>
              </a:ext>
            </a:extLst>
          </p:cNvPr>
          <p:cNvSpPr>
            <a:spLocks noGrp="1"/>
          </p:cNvSpPr>
          <p:nvPr>
            <p:ph idx="1"/>
          </p:nvPr>
        </p:nvSpPr>
        <p:spPr>
          <a:xfrm>
            <a:off x="838200" y="1825625"/>
            <a:ext cx="10515600" cy="2648721"/>
          </a:xfrm>
        </p:spPr>
        <p:txBody>
          <a:bodyPr>
            <a:normAutofit/>
          </a:bodyPr>
          <a:lstStyle/>
          <a:p>
            <a:pPr marL="742950" indent="-742950">
              <a:lnSpc>
                <a:spcPct val="130000"/>
              </a:lnSpc>
              <a:buFont typeface="+mj-lt"/>
              <a:buAutoNum type="arabicPeriod"/>
            </a:pPr>
            <a:r>
              <a:rPr lang="en-US" dirty="0"/>
              <a:t>Create Product</a:t>
            </a:r>
          </a:p>
          <a:p>
            <a:pPr marL="742950" indent="-742950">
              <a:lnSpc>
                <a:spcPct val="130000"/>
              </a:lnSpc>
              <a:buFont typeface="+mj-lt"/>
              <a:buAutoNum type="arabicPeriod"/>
            </a:pPr>
            <a:r>
              <a:rPr lang="en-US" dirty="0"/>
              <a:t>Add Users to Product (Membership)</a:t>
            </a:r>
          </a:p>
          <a:p>
            <a:pPr marL="742950" indent="-742950">
              <a:lnSpc>
                <a:spcPct val="130000"/>
              </a:lnSpc>
              <a:buFont typeface="+mj-lt"/>
              <a:buAutoNum type="arabicPeriod"/>
            </a:pPr>
            <a:r>
              <a:rPr lang="en-US" dirty="0"/>
              <a:t>Follow Product Workflow:</a:t>
            </a:r>
          </a:p>
        </p:txBody>
      </p:sp>
      <p:grpSp>
        <p:nvGrpSpPr>
          <p:cNvPr id="9" name="Group 8">
            <a:extLst>
              <a:ext uri="{FF2B5EF4-FFF2-40B4-BE49-F238E27FC236}">
                <a16:creationId xmlns:a16="http://schemas.microsoft.com/office/drawing/2014/main" id="{6E2B7D2E-74BE-498F-9D51-E7449E5397F5}"/>
              </a:ext>
            </a:extLst>
          </p:cNvPr>
          <p:cNvGrpSpPr/>
          <p:nvPr/>
        </p:nvGrpSpPr>
        <p:grpSpPr>
          <a:xfrm>
            <a:off x="838200" y="4868449"/>
            <a:ext cx="10960223" cy="1325562"/>
            <a:chOff x="838200" y="3554551"/>
            <a:chExt cx="9074405" cy="914400"/>
          </a:xfrm>
        </p:grpSpPr>
        <p:sp>
          <p:nvSpPr>
            <p:cNvPr id="4" name="AutoShape 4">
              <a:extLst>
                <a:ext uri="{FF2B5EF4-FFF2-40B4-BE49-F238E27FC236}">
                  <a16:creationId xmlns:a16="http://schemas.microsoft.com/office/drawing/2014/main" id="{338F6B91-3E0C-4CF1-B88B-6AE9381495E2}"/>
                </a:ext>
              </a:extLst>
            </p:cNvPr>
            <p:cNvSpPr>
              <a:spLocks noChangeArrowheads="1"/>
            </p:cNvSpPr>
            <p:nvPr/>
          </p:nvSpPr>
          <p:spPr bwMode="auto">
            <a:xfrm>
              <a:off x="838200" y="3554551"/>
              <a:ext cx="1905000" cy="914400"/>
            </a:xfrm>
            <a:prstGeom prst="homePlate">
              <a:avLst>
                <a:gd name="adj" fmla="val 52083"/>
              </a:avLst>
            </a:prstGeom>
            <a:ln/>
          </p:spPr>
          <p:style>
            <a:lnRef idx="1">
              <a:schemeClr val="accent4"/>
            </a:lnRef>
            <a:fillRef idx="2">
              <a:schemeClr val="accent4"/>
            </a:fillRef>
            <a:effectRef idx="1">
              <a:schemeClr val="accent4"/>
            </a:effectRef>
            <a:fontRef idx="minor">
              <a:schemeClr val="dk1"/>
            </a:fontRef>
          </p:style>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Requirements Planning</a:t>
              </a:r>
            </a:p>
          </p:txBody>
        </p:sp>
        <p:sp>
          <p:nvSpPr>
            <p:cNvPr id="5" name="AutoShape 5">
              <a:extLst>
                <a:ext uri="{FF2B5EF4-FFF2-40B4-BE49-F238E27FC236}">
                  <a16:creationId xmlns:a16="http://schemas.microsoft.com/office/drawing/2014/main" id="{D925CA62-45E8-4DE3-96AB-D0079A337C85}"/>
                </a:ext>
              </a:extLst>
            </p:cNvPr>
            <p:cNvSpPr>
              <a:spLocks noChangeArrowheads="1"/>
            </p:cNvSpPr>
            <p:nvPr/>
          </p:nvSpPr>
          <p:spPr bwMode="auto">
            <a:xfrm>
              <a:off x="2438400" y="3554551"/>
              <a:ext cx="1981200" cy="914400"/>
            </a:xfrm>
            <a:prstGeom prst="chevron">
              <a:avLst>
                <a:gd name="adj" fmla="val 54167"/>
              </a:avLst>
            </a:prstGeom>
            <a:ln/>
          </p:spPr>
          <p:style>
            <a:lnRef idx="1">
              <a:schemeClr val="accent4"/>
            </a:lnRef>
            <a:fillRef idx="2">
              <a:schemeClr val="accent4"/>
            </a:fillRef>
            <a:effectRef idx="1">
              <a:schemeClr val="accent4"/>
            </a:effectRef>
            <a:fontRef idx="minor">
              <a:schemeClr val="dk1"/>
            </a:fontRef>
          </p:style>
          <p:txBody>
            <a:bodyPr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Test Planning</a:t>
              </a:r>
            </a:p>
          </p:txBody>
        </p:sp>
        <p:sp>
          <p:nvSpPr>
            <p:cNvPr id="6" name="AutoShape 6">
              <a:extLst>
                <a:ext uri="{FF2B5EF4-FFF2-40B4-BE49-F238E27FC236}">
                  <a16:creationId xmlns:a16="http://schemas.microsoft.com/office/drawing/2014/main" id="{7E7929C8-49D3-4095-B721-A08C80E5FA3A}"/>
                </a:ext>
              </a:extLst>
            </p:cNvPr>
            <p:cNvSpPr>
              <a:spLocks noChangeArrowheads="1"/>
            </p:cNvSpPr>
            <p:nvPr/>
          </p:nvSpPr>
          <p:spPr bwMode="auto">
            <a:xfrm>
              <a:off x="4114800" y="3554551"/>
              <a:ext cx="1981200" cy="914400"/>
            </a:xfrm>
            <a:prstGeom prst="chevron">
              <a:avLst>
                <a:gd name="adj" fmla="val 54167"/>
              </a:avLst>
            </a:prstGeom>
            <a:ln/>
          </p:spPr>
          <p:style>
            <a:lnRef idx="1">
              <a:schemeClr val="accent4"/>
            </a:lnRef>
            <a:fillRef idx="2">
              <a:schemeClr val="accent4"/>
            </a:fillRef>
            <a:effectRef idx="1">
              <a:schemeClr val="accent4"/>
            </a:effectRef>
            <a:fontRef idx="minor">
              <a:schemeClr val="dk1"/>
            </a:fontRef>
          </p:style>
          <p:txBody>
            <a:bodyPr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Sprint Planning</a:t>
              </a:r>
            </a:p>
          </p:txBody>
        </p:sp>
        <p:sp>
          <p:nvSpPr>
            <p:cNvPr id="7" name="AutoShape 7">
              <a:extLst>
                <a:ext uri="{FF2B5EF4-FFF2-40B4-BE49-F238E27FC236}">
                  <a16:creationId xmlns:a16="http://schemas.microsoft.com/office/drawing/2014/main" id="{80EB3C1E-8E41-4B84-A8F6-26F745E7F7AB}"/>
                </a:ext>
              </a:extLst>
            </p:cNvPr>
            <p:cNvSpPr>
              <a:spLocks noChangeArrowheads="1"/>
            </p:cNvSpPr>
            <p:nvPr/>
          </p:nvSpPr>
          <p:spPr bwMode="auto">
            <a:xfrm>
              <a:off x="5791200" y="3554551"/>
              <a:ext cx="2209800" cy="914400"/>
            </a:xfrm>
            <a:prstGeom prst="chevron">
              <a:avLst>
                <a:gd name="adj" fmla="val 58336"/>
              </a:avLst>
            </a:prstGeom>
            <a:ln/>
          </p:spPr>
          <p:style>
            <a:lnRef idx="1">
              <a:schemeClr val="accent4"/>
            </a:lnRef>
            <a:fillRef idx="2">
              <a:schemeClr val="accent4"/>
            </a:fillRef>
            <a:effectRef idx="1">
              <a:schemeClr val="accent4"/>
            </a:effectRef>
            <a:fontRef idx="minor">
              <a:schemeClr val="dk1"/>
            </a:fontRef>
          </p:style>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Schedule &amp;  Resourcing</a:t>
              </a:r>
            </a:p>
          </p:txBody>
        </p:sp>
        <p:sp>
          <p:nvSpPr>
            <p:cNvPr id="8" name="AutoShape 8">
              <a:extLst>
                <a:ext uri="{FF2B5EF4-FFF2-40B4-BE49-F238E27FC236}">
                  <a16:creationId xmlns:a16="http://schemas.microsoft.com/office/drawing/2014/main" id="{D9B62B02-4307-41BD-9704-BD5FD5B3AA52}"/>
                </a:ext>
              </a:extLst>
            </p:cNvPr>
            <p:cNvSpPr>
              <a:spLocks noChangeArrowheads="1"/>
            </p:cNvSpPr>
            <p:nvPr/>
          </p:nvSpPr>
          <p:spPr bwMode="auto">
            <a:xfrm>
              <a:off x="7696200" y="3554551"/>
              <a:ext cx="2216405" cy="914400"/>
            </a:xfrm>
            <a:prstGeom prst="chevron">
              <a:avLst>
                <a:gd name="adj" fmla="val 54167"/>
              </a:avLst>
            </a:prstGeom>
            <a:ln/>
          </p:spPr>
          <p:style>
            <a:lnRef idx="1">
              <a:schemeClr val="accent4"/>
            </a:lnRef>
            <a:fillRef idx="2">
              <a:schemeClr val="accent4"/>
            </a:fillRef>
            <a:effectRef idx="1">
              <a:schemeClr val="accent4"/>
            </a:effectRef>
            <a:fontRef idx="minor">
              <a:schemeClr val="dk1"/>
            </a:fontRef>
          </p:style>
          <p:txBody>
            <a:bodyPr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Tracking &amp; Execution</a:t>
              </a:r>
            </a:p>
          </p:txBody>
        </p:sp>
      </p:grpSp>
    </p:spTree>
    <p:extLst>
      <p:ext uri="{BB962C8B-B14F-4D97-AF65-F5344CB8AC3E}">
        <p14:creationId xmlns:p14="http://schemas.microsoft.com/office/powerpoint/2010/main" val="399167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SpiraTeam</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grpSp>
        <p:nvGrpSpPr>
          <p:cNvPr id="3" name="Group 2">
            <a:extLst>
              <a:ext uri="{FF2B5EF4-FFF2-40B4-BE49-F238E27FC236}">
                <a16:creationId xmlns:a16="http://schemas.microsoft.com/office/drawing/2014/main" id="{319D2493-F9D3-4751-869E-B367F364D8A4}"/>
              </a:ext>
            </a:extLst>
          </p:cNvPr>
          <p:cNvGrpSpPr/>
          <p:nvPr/>
        </p:nvGrpSpPr>
        <p:grpSpPr>
          <a:xfrm>
            <a:off x="1415249" y="1606858"/>
            <a:ext cx="4953740" cy="4953740"/>
            <a:chOff x="1415249" y="1606858"/>
            <a:chExt cx="4953740" cy="4953740"/>
          </a:xfrm>
        </p:grpSpPr>
        <p:pic>
          <p:nvPicPr>
            <p:cNvPr id="9" name="Picture 8">
              <a:extLst>
                <a:ext uri="{FF2B5EF4-FFF2-40B4-BE49-F238E27FC236}">
                  <a16:creationId xmlns:a16="http://schemas.microsoft.com/office/drawing/2014/main" id="{AABECE15-A0B4-4972-B4BC-26495F31CCAD}"/>
                </a:ext>
              </a:extLst>
            </p:cNvPr>
            <p:cNvPicPr>
              <a:picLocks noChangeAspect="1"/>
            </p:cNvPicPr>
            <p:nvPr/>
          </p:nvPicPr>
          <p:blipFill>
            <a:blip r:embed="rId2"/>
            <a:stretch>
              <a:fillRect/>
            </a:stretch>
          </p:blipFill>
          <p:spPr>
            <a:xfrm>
              <a:off x="1415249" y="1606858"/>
              <a:ext cx="4953740" cy="4953740"/>
            </a:xfrm>
            <a:prstGeom prst="rect">
              <a:avLst/>
            </a:prstGeom>
          </p:spPr>
        </p:pic>
        <p:pic>
          <p:nvPicPr>
            <p:cNvPr id="6" name="Graphic 5">
              <a:extLst>
                <a:ext uri="{FF2B5EF4-FFF2-40B4-BE49-F238E27FC236}">
                  <a16:creationId xmlns:a16="http://schemas.microsoft.com/office/drawing/2014/main" id="{97D44B93-387B-4AD5-86D4-2125A4ECC6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6236" y="3438701"/>
              <a:ext cx="771603" cy="890702"/>
            </a:xfrm>
            <a:prstGeom prst="rect">
              <a:avLst/>
            </a:prstGeom>
          </p:spPr>
        </p:pic>
      </p:grpSp>
    </p:spTree>
    <p:extLst>
      <p:ext uri="{BB962C8B-B14F-4D97-AF65-F5344CB8AC3E}">
        <p14:creationId xmlns:p14="http://schemas.microsoft.com/office/powerpoint/2010/main" val="379199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Helping Teams Deliver Together</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Software Development Has Changed &amp; What That Means</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B00B7-2D5C-4ABB-A75E-7334D99886DC}"/>
              </a:ext>
            </a:extLst>
          </p:cNvPr>
          <p:cNvSpPr>
            <a:spLocks noGrp="1"/>
          </p:cNvSpPr>
          <p:nvPr>
            <p:ph type="title"/>
          </p:nvPr>
        </p:nvSpPr>
        <p:spPr/>
        <p:txBody>
          <a:bodyPr/>
          <a:lstStyle/>
          <a:p>
            <a:r>
              <a:rPr lang="en-US" dirty="0"/>
              <a:t>Inflectra Core Values</a:t>
            </a:r>
          </a:p>
        </p:txBody>
      </p:sp>
      <p:sp>
        <p:nvSpPr>
          <p:cNvPr id="5" name="Content Placeholder 4">
            <a:extLst>
              <a:ext uri="{FF2B5EF4-FFF2-40B4-BE49-F238E27FC236}">
                <a16:creationId xmlns:a16="http://schemas.microsoft.com/office/drawing/2014/main" id="{324CB4CD-BA6D-43CA-98FC-B16302A40CCE}"/>
              </a:ext>
            </a:extLst>
          </p:cNvPr>
          <p:cNvSpPr>
            <a:spLocks noGrp="1"/>
          </p:cNvSpPr>
          <p:nvPr>
            <p:ph idx="1"/>
          </p:nvPr>
        </p:nvSpPr>
        <p:spPr/>
        <p:txBody>
          <a:bodyPr/>
          <a:lstStyle/>
          <a:p>
            <a:r>
              <a:rPr lang="en-US" dirty="0"/>
              <a:t>Great Products: Build for Our Users Not Investors</a:t>
            </a:r>
          </a:p>
          <a:p>
            <a:pPr lvl="1"/>
            <a:r>
              <a:rPr lang="en-US" dirty="0">
                <a:solidFill>
                  <a:srgbClr val="FFFFFF"/>
                </a:solidFill>
              </a:rPr>
              <a:t>Building great software for customers, not chasing the latest fad.</a:t>
            </a:r>
          </a:p>
          <a:p>
            <a:pPr>
              <a:spcBef>
                <a:spcPts val="1800"/>
              </a:spcBef>
            </a:pPr>
            <a:r>
              <a:rPr lang="en-US" dirty="0"/>
              <a:t>Great Team: We Just Get it Done</a:t>
            </a:r>
          </a:p>
          <a:p>
            <a:pPr lvl="1"/>
            <a:r>
              <a:rPr lang="en-US" dirty="0">
                <a:solidFill>
                  <a:srgbClr val="FFFFFF"/>
                </a:solidFill>
              </a:rPr>
              <a:t>Treat customers well, solve their problems, no drama or red tape.</a:t>
            </a:r>
          </a:p>
          <a:p>
            <a:pPr>
              <a:spcBef>
                <a:spcPts val="1800"/>
              </a:spcBef>
            </a:pPr>
            <a:r>
              <a:rPr lang="en-US" dirty="0"/>
              <a:t>Great Workplace: Family and Life Flexibility</a:t>
            </a:r>
          </a:p>
          <a:p>
            <a:pPr lvl="1"/>
            <a:r>
              <a:rPr lang="en-US" dirty="0">
                <a:solidFill>
                  <a:srgbClr val="FFFFFF"/>
                </a:solidFill>
              </a:rPr>
              <a:t>Unlimited vacation, amazing benefits, flex/part time welcomed.</a:t>
            </a:r>
          </a:p>
          <a:p>
            <a:pPr>
              <a:spcBef>
                <a:spcPts val="1800"/>
              </a:spcBef>
            </a:pPr>
            <a:r>
              <a:rPr lang="en-US" dirty="0"/>
              <a:t>Great Community: Enabling Second Acts</a:t>
            </a:r>
          </a:p>
          <a:p>
            <a:pPr lvl="1"/>
            <a:r>
              <a:rPr lang="en-US" dirty="0">
                <a:solidFill>
                  <a:srgbClr val="FFFFFF"/>
                </a:solidFill>
              </a:rPr>
              <a:t>Expanding opportunities for new/second careers in technology.</a:t>
            </a:r>
          </a:p>
          <a:p>
            <a:endParaRPr lang="en-US" dirty="0"/>
          </a:p>
          <a:p>
            <a:endParaRPr lang="en-US" dirty="0"/>
          </a:p>
        </p:txBody>
      </p:sp>
    </p:spTree>
    <p:extLst>
      <p:ext uri="{BB962C8B-B14F-4D97-AF65-F5344CB8AC3E}">
        <p14:creationId xmlns:p14="http://schemas.microsoft.com/office/powerpoint/2010/main" val="92233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t>
            </a:r>
            <a:r>
              <a:rPr lang="en-US" dirty="0" err="1"/>
              <a:t>SpiraTeam</a:t>
            </a:r>
            <a:r>
              <a:rPr lang="en-US" dirty="0"/>
              <a:t>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309DD6-E68B-4811-B1A2-760B0FC85FCE}"/>
              </a:ext>
            </a:extLst>
          </p:cNvPr>
          <p:cNvSpPr>
            <a:spLocks noGrp="1"/>
          </p:cNvSpPr>
          <p:nvPr>
            <p:ph type="title"/>
          </p:nvPr>
        </p:nvSpPr>
        <p:spPr/>
        <p:txBody>
          <a:bodyPr/>
          <a:lstStyle/>
          <a:p>
            <a:r>
              <a:rPr lang="en-US" dirty="0"/>
              <a:t>Bridging Between Agile and Compliance</a:t>
            </a:r>
          </a:p>
        </p:txBody>
      </p:sp>
      <p:sp>
        <p:nvSpPr>
          <p:cNvPr id="6" name="Rectangle 5">
            <a:extLst>
              <a:ext uri="{FF2B5EF4-FFF2-40B4-BE49-F238E27FC236}">
                <a16:creationId xmlns:a16="http://schemas.microsoft.com/office/drawing/2014/main" id="{CB16E572-C5D8-4718-B75C-A5722C7A3ADF}"/>
              </a:ext>
            </a:extLst>
          </p:cNvPr>
          <p:cNvSpPr/>
          <p:nvPr/>
        </p:nvSpPr>
        <p:spPr>
          <a:xfrm>
            <a:off x="7662908" y="2024111"/>
            <a:ext cx="3842551" cy="3941685"/>
          </a:xfrm>
          <a:prstGeom prst="rect">
            <a:avLst/>
          </a:prstGeom>
          <a:solidFill>
            <a:srgbClr val="F2F2F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Kanit" panose="020B0604020202020204" charset="-34"/>
              <a:cs typeface="Kanit" panose="020B0604020202020204" charset="-34"/>
            </a:endParaRPr>
          </a:p>
        </p:txBody>
      </p:sp>
      <p:sp>
        <p:nvSpPr>
          <p:cNvPr id="7" name="Rectangle 6">
            <a:extLst>
              <a:ext uri="{FF2B5EF4-FFF2-40B4-BE49-F238E27FC236}">
                <a16:creationId xmlns:a16="http://schemas.microsoft.com/office/drawing/2014/main" id="{1BC5F740-2576-4458-AC36-A2D2E9E02434}"/>
              </a:ext>
            </a:extLst>
          </p:cNvPr>
          <p:cNvSpPr/>
          <p:nvPr/>
        </p:nvSpPr>
        <p:spPr>
          <a:xfrm>
            <a:off x="942511" y="2024111"/>
            <a:ext cx="3842551" cy="3941685"/>
          </a:xfrm>
          <a:prstGeom prst="rect">
            <a:avLst/>
          </a:prstGeom>
          <a:solidFill>
            <a:srgbClr val="F2F2F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Kanit" panose="020B0604020202020204" charset="-34"/>
              <a:cs typeface="Kanit" panose="020B0604020202020204" charset="-34"/>
            </a:endParaRPr>
          </a:p>
        </p:txBody>
      </p:sp>
      <p:sp>
        <p:nvSpPr>
          <p:cNvPr id="8" name="TextBox 7">
            <a:extLst>
              <a:ext uri="{FF2B5EF4-FFF2-40B4-BE49-F238E27FC236}">
                <a16:creationId xmlns:a16="http://schemas.microsoft.com/office/drawing/2014/main" id="{035EAD34-EB23-48E7-BB56-1096CE2F052B}"/>
              </a:ext>
            </a:extLst>
          </p:cNvPr>
          <p:cNvSpPr txBox="1"/>
          <p:nvPr/>
        </p:nvSpPr>
        <p:spPr>
          <a:xfrm>
            <a:off x="958787" y="1597981"/>
            <a:ext cx="3844031" cy="369332"/>
          </a:xfrm>
          <a:prstGeom prst="rect">
            <a:avLst/>
          </a:prstGeom>
          <a:noFill/>
        </p:spPr>
        <p:txBody>
          <a:bodyPr wrap="square" rtlCol="0">
            <a:spAutoFit/>
          </a:bodyPr>
          <a:lstStyle/>
          <a:p>
            <a:pPr algn="ctr"/>
            <a:r>
              <a:rPr lang="en-US" sz="1800" dirty="0">
                <a:latin typeface="Kanit" panose="020B0604020202020204" charset="-34"/>
                <a:cs typeface="Kanit" panose="020B0604020202020204" charset="-34"/>
              </a:rPr>
              <a:t>Support for Regulated Processes</a:t>
            </a:r>
          </a:p>
        </p:txBody>
      </p:sp>
      <p:sp>
        <p:nvSpPr>
          <p:cNvPr id="9" name="TextBox 8">
            <a:extLst>
              <a:ext uri="{FF2B5EF4-FFF2-40B4-BE49-F238E27FC236}">
                <a16:creationId xmlns:a16="http://schemas.microsoft.com/office/drawing/2014/main" id="{5F066A93-190E-4A2A-8ADE-AF2B003DF899}"/>
              </a:ext>
            </a:extLst>
          </p:cNvPr>
          <p:cNvSpPr txBox="1"/>
          <p:nvPr/>
        </p:nvSpPr>
        <p:spPr>
          <a:xfrm>
            <a:off x="7717657" y="1605444"/>
            <a:ext cx="3844031" cy="369332"/>
          </a:xfrm>
          <a:prstGeom prst="rect">
            <a:avLst/>
          </a:prstGeom>
          <a:noFill/>
        </p:spPr>
        <p:txBody>
          <a:bodyPr wrap="square" rtlCol="0">
            <a:spAutoFit/>
          </a:bodyPr>
          <a:lstStyle/>
          <a:p>
            <a:pPr algn="ctr"/>
            <a:r>
              <a:rPr lang="en-US" sz="1800" dirty="0">
                <a:latin typeface="Kanit" panose="020B0604020202020204" charset="-34"/>
                <a:cs typeface="Kanit" panose="020B0604020202020204" charset="-34"/>
              </a:rPr>
              <a:t>Modern, Agile Processes</a:t>
            </a:r>
          </a:p>
        </p:txBody>
      </p:sp>
      <p:sp>
        <p:nvSpPr>
          <p:cNvPr id="10" name="Arrow: Left-Right 9">
            <a:extLst>
              <a:ext uri="{FF2B5EF4-FFF2-40B4-BE49-F238E27FC236}">
                <a16:creationId xmlns:a16="http://schemas.microsoft.com/office/drawing/2014/main" id="{2F6E597F-ABF8-46C7-8B47-4394D24B9407}"/>
              </a:ext>
            </a:extLst>
          </p:cNvPr>
          <p:cNvSpPr/>
          <p:nvPr/>
        </p:nvSpPr>
        <p:spPr>
          <a:xfrm>
            <a:off x="1793289" y="2521258"/>
            <a:ext cx="8549196" cy="48827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62CE4BC-5516-4348-BCCD-1640AA2A2CA4}"/>
              </a:ext>
            </a:extLst>
          </p:cNvPr>
          <p:cNvSpPr txBox="1"/>
          <p:nvPr/>
        </p:nvSpPr>
        <p:spPr>
          <a:xfrm>
            <a:off x="1242872" y="3360199"/>
            <a:ext cx="324035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Kanit" panose="020B0604020202020204" charset="-34"/>
                <a:cs typeface="Kanit" panose="020B0604020202020204" charset="-34"/>
              </a:rPr>
              <a:t>Baselining</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Risk Management</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Electronic Signatures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Data Privacy</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Compliance</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Workflow</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Requirements Mgt</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On-Premise</a:t>
            </a:r>
          </a:p>
        </p:txBody>
      </p:sp>
      <p:sp>
        <p:nvSpPr>
          <p:cNvPr id="13" name="TextBox 12">
            <a:extLst>
              <a:ext uri="{FF2B5EF4-FFF2-40B4-BE49-F238E27FC236}">
                <a16:creationId xmlns:a16="http://schemas.microsoft.com/office/drawing/2014/main" id="{2530D1D9-FCCC-4546-B38A-A1D311491C4B}"/>
              </a:ext>
            </a:extLst>
          </p:cNvPr>
          <p:cNvSpPr txBox="1"/>
          <p:nvPr/>
        </p:nvSpPr>
        <p:spPr>
          <a:xfrm>
            <a:off x="8035770" y="3338333"/>
            <a:ext cx="324035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Kanit" panose="020B0604020202020204" charset="-34"/>
                <a:cs typeface="Kanit" panose="020B0604020202020204" charset="-34"/>
              </a:rPr>
              <a:t>CI / CD</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Scrum</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Kanban</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Scaled Agile</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DevOps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Distributed Teams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Remote Working</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Cloud-Based</a:t>
            </a:r>
          </a:p>
        </p:txBody>
      </p:sp>
      <p:pic>
        <p:nvPicPr>
          <p:cNvPr id="3" name="Picture 2">
            <a:extLst>
              <a:ext uri="{FF2B5EF4-FFF2-40B4-BE49-F238E27FC236}">
                <a16:creationId xmlns:a16="http://schemas.microsoft.com/office/drawing/2014/main" id="{E65B1D61-A6B2-4BD4-B708-B29D3E63758F}"/>
              </a:ext>
            </a:extLst>
          </p:cNvPr>
          <p:cNvPicPr>
            <a:picLocks noChangeAspect="1"/>
          </p:cNvPicPr>
          <p:nvPr/>
        </p:nvPicPr>
        <p:blipFill>
          <a:blip r:embed="rId2"/>
          <a:stretch>
            <a:fillRect/>
          </a:stretch>
        </p:blipFill>
        <p:spPr>
          <a:xfrm>
            <a:off x="5091384" y="3113677"/>
            <a:ext cx="2315556" cy="786000"/>
          </a:xfrm>
          <a:prstGeom prst="rect">
            <a:avLst/>
          </a:prstGeom>
        </p:spPr>
      </p:pic>
    </p:spTree>
    <p:extLst>
      <p:ext uri="{BB962C8B-B14F-4D97-AF65-F5344CB8AC3E}">
        <p14:creationId xmlns:p14="http://schemas.microsoft.com/office/powerpoint/2010/main" val="1943650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5B223-7D1F-40C3-8CB8-39C187E06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36816"/>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Healthcare &amp; Life Sciences</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Electronic signatures for FDA 21 Part 11 compliance</a:t>
            </a:r>
          </a:p>
          <a:p>
            <a:r>
              <a:rPr lang="en-US" dirty="0"/>
              <a:t>Secure hosting with support for HIPAA BAA agreements</a:t>
            </a:r>
          </a:p>
          <a:p>
            <a:r>
              <a:rPr lang="en-US" dirty="0"/>
              <a:t>End to end traceability of requirements, tests, and code</a:t>
            </a:r>
          </a:p>
          <a:p>
            <a:r>
              <a:rPr lang="en-US" dirty="0"/>
              <a:t>Validated platform where you control update cadence</a:t>
            </a:r>
          </a:p>
        </p:txBody>
      </p:sp>
    </p:spTree>
    <p:extLst>
      <p:ext uri="{BB962C8B-B14F-4D97-AF65-F5344CB8AC3E}">
        <p14:creationId xmlns:p14="http://schemas.microsoft.com/office/powerpoint/2010/main" val="1878056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C6C6B-C837-4B80-B91B-D74946E2F167}"/>
              </a:ext>
            </a:extLst>
          </p:cNvPr>
          <p:cNvPicPr>
            <a:picLocks noChangeAspect="1"/>
          </p:cNvPicPr>
          <p:nvPr/>
        </p:nvPicPr>
        <p:blipFill>
          <a:blip r:embed="rId2"/>
          <a:stretch>
            <a:fillRect/>
          </a:stretch>
        </p:blipFill>
        <p:spPr>
          <a:xfrm>
            <a:off x="0" y="0"/>
            <a:ext cx="12192000" cy="5986548"/>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Financial Services &amp; Insurance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Secure cloud platform (SOC2) or on-premise deployment</a:t>
            </a:r>
          </a:p>
          <a:p>
            <a:r>
              <a:rPr lang="en-US" dirty="0"/>
              <a:t>Generate financial compliance documentation automatically</a:t>
            </a:r>
          </a:p>
          <a:p>
            <a:r>
              <a:rPr lang="en-US" dirty="0"/>
              <a:t>Integration with automated testing and verification tools</a:t>
            </a:r>
          </a:p>
          <a:p>
            <a:r>
              <a:rPr lang="en-US" dirty="0"/>
              <a:t>End-to-end traceability and auditability of testing</a:t>
            </a:r>
          </a:p>
          <a:p>
            <a:endParaRPr lang="en-US" dirty="0"/>
          </a:p>
          <a:p>
            <a:endParaRPr lang="en-US" dirty="0"/>
          </a:p>
        </p:txBody>
      </p:sp>
    </p:spTree>
    <p:extLst>
      <p:ext uri="{BB962C8B-B14F-4D97-AF65-F5344CB8AC3E}">
        <p14:creationId xmlns:p14="http://schemas.microsoft.com/office/powerpoint/2010/main" val="133972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7625C-F205-4812-9A91-33E96CF2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003582"/>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Energy, Industrial, &amp; Automotive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Testing for public safety with world class test management</a:t>
            </a:r>
          </a:p>
          <a:p>
            <a:r>
              <a:rPr lang="en-US" dirty="0"/>
              <a:t>Define requirements and test for compliance</a:t>
            </a:r>
          </a:p>
          <a:p>
            <a:r>
              <a:rPr lang="en-US" dirty="0"/>
              <a:t>Integrate standards and regulations into your test plans</a:t>
            </a:r>
          </a:p>
          <a:p>
            <a:r>
              <a:rPr lang="en-US" dirty="0"/>
              <a:t>Understand and manage risk of critical systems</a:t>
            </a:r>
          </a:p>
        </p:txBody>
      </p:sp>
    </p:spTree>
    <p:extLst>
      <p:ext uri="{BB962C8B-B14F-4D97-AF65-F5344CB8AC3E}">
        <p14:creationId xmlns:p14="http://schemas.microsoft.com/office/powerpoint/2010/main" val="1802307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33D93-EFDC-4B4D-BA0F-485AF803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2376" cy="6050605"/>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Defense, Government &amp; Aerospace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Manage programs and portfolios across platforms</a:t>
            </a:r>
          </a:p>
          <a:p>
            <a:r>
              <a:rPr lang="en-US" dirty="0"/>
              <a:t>Test step level traceability for mission systems</a:t>
            </a:r>
          </a:p>
          <a:p>
            <a:r>
              <a:rPr lang="en-US" dirty="0"/>
              <a:t>Automate testing and compliance with </a:t>
            </a:r>
            <a:r>
              <a:rPr lang="en-US" dirty="0" err="1"/>
              <a:t>RemoteLaunch</a:t>
            </a:r>
            <a:endParaRPr lang="en-US" dirty="0"/>
          </a:p>
          <a:p>
            <a:r>
              <a:rPr lang="en-US" dirty="0"/>
              <a:t>Security and privacy with on-premise and AWS GovCloud</a:t>
            </a:r>
          </a:p>
        </p:txBody>
      </p:sp>
    </p:spTree>
    <p:extLst>
      <p:ext uri="{BB962C8B-B14F-4D97-AF65-F5344CB8AC3E}">
        <p14:creationId xmlns:p14="http://schemas.microsoft.com/office/powerpoint/2010/main" val="3374732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4"/>
            <a:extLst>
              <a:ext uri="{FF2B5EF4-FFF2-40B4-BE49-F238E27FC236}">
                <a16:creationId xmlns:a16="http://schemas.microsoft.com/office/drawing/2014/main" id="{59D6EB7A-33C8-413E-90DF-670107783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6"/>
            <a:extLst>
              <a:ext uri="{FF2B5EF4-FFF2-40B4-BE49-F238E27FC236}">
                <a16:creationId xmlns:a16="http://schemas.microsoft.com/office/drawing/2014/main" id="{8C78F9CA-A1A4-497F-99FF-BF0F3A66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8"/>
            <a:extLst>
              <a:ext uri="{FF2B5EF4-FFF2-40B4-BE49-F238E27FC236}">
                <a16:creationId xmlns:a16="http://schemas.microsoft.com/office/drawing/2014/main" id="{75E38330-814A-4699-8B1A-0C43C72E7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860"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2"/>
            <a:extLst>
              <a:ext uri="{FF2B5EF4-FFF2-40B4-BE49-F238E27FC236}">
                <a16:creationId xmlns:a16="http://schemas.microsoft.com/office/drawing/2014/main" id="{A5D5540C-44CF-46BD-8661-2D129B2AD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pic>
        <p:nvPicPr>
          <p:cNvPr id="48" name="Picture 4" descr="AdventHealth | A Leader in Whole-Person Health Care">
            <a:extLst>
              <a:ext uri="{FF2B5EF4-FFF2-40B4-BE49-F238E27FC236}">
                <a16:creationId xmlns:a16="http://schemas.microsoft.com/office/drawing/2014/main" id="{603071A4-5BBF-40AE-B6BA-8FC25B5F997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69785" y="4752029"/>
            <a:ext cx="1706317" cy="4744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5DA47B96-73D4-473A-A318-1E3B13DEA1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4656" y="4387409"/>
            <a:ext cx="14382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0C2C718-B90B-4729-92D1-56361C964768}"/>
              </a:ext>
            </a:extLst>
          </p:cNvPr>
          <p:cNvPicPr>
            <a:picLocks noChangeAspect="1"/>
          </p:cNvPicPr>
          <p:nvPr/>
        </p:nvPicPr>
        <p:blipFill>
          <a:blip r:embed="rId38"/>
          <a:stretch>
            <a:fillRect/>
          </a:stretch>
        </p:blipFill>
        <p:spPr>
          <a:xfrm>
            <a:off x="2236270" y="4709699"/>
            <a:ext cx="981075" cy="473815"/>
          </a:xfrm>
          <a:prstGeom prst="rect">
            <a:avLst/>
          </a:prstGeom>
        </p:spPr>
      </p:pic>
      <p:pic>
        <p:nvPicPr>
          <p:cNvPr id="51" name="Picture 6">
            <a:extLst>
              <a:ext uri="{FF2B5EF4-FFF2-40B4-BE49-F238E27FC236}">
                <a16:creationId xmlns:a16="http://schemas.microsoft.com/office/drawing/2014/main" id="{2DF95EE4-EB6F-49FE-BBA4-B5AD9EF5024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79403" y="5859652"/>
            <a:ext cx="1097292" cy="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7622B-A667-374A-99E0-EC7D05E505A4}"/>
              </a:ext>
            </a:extLst>
          </p:cNvPr>
          <p:cNvSpPr>
            <a:spLocks noGrp="1"/>
          </p:cNvSpPr>
          <p:nvPr>
            <p:ph type="title"/>
          </p:nvPr>
        </p:nvSpPr>
        <p:spPr>
          <a:xfrm>
            <a:off x="540690" y="365125"/>
            <a:ext cx="10813111" cy="1325600"/>
          </a:xfrm>
          <a:effectLst/>
        </p:spPr>
        <p:txBody>
          <a:bodyPr/>
          <a:lstStyle/>
          <a:p>
            <a:r>
              <a:rPr lang="fr-FR" spc="-150" dirty="0"/>
              <a:t>Compliance </a:t>
            </a:r>
            <a:r>
              <a:rPr lang="en-US" spc="-150" dirty="0"/>
              <a:t>with</a:t>
            </a:r>
            <a:r>
              <a:rPr lang="fr-FR" spc="-150" dirty="0"/>
              <a:t> International Standards</a:t>
            </a:r>
          </a:p>
        </p:txBody>
      </p:sp>
      <p:pic>
        <p:nvPicPr>
          <p:cNvPr id="2052" name="Picture 4" descr="Norme 21 CFR Part 11, le guide COMPLET pour les industriels">
            <a:extLst>
              <a:ext uri="{FF2B5EF4-FFF2-40B4-BE49-F238E27FC236}">
                <a16:creationId xmlns:a16="http://schemas.microsoft.com/office/drawing/2014/main" id="{FC93B4C5-B375-2D4C-ACAE-7B6CA6F90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61" y="2010939"/>
            <a:ext cx="1606248" cy="101193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709DACE0-FFD3-6D4E-94F5-AE302504EFAF}"/>
              </a:ext>
            </a:extLst>
          </p:cNvPr>
          <p:cNvGrpSpPr/>
          <p:nvPr/>
        </p:nvGrpSpPr>
        <p:grpSpPr>
          <a:xfrm>
            <a:off x="2174627" y="1992966"/>
            <a:ext cx="3414776" cy="1012368"/>
            <a:chOff x="2477200" y="2000463"/>
            <a:chExt cx="2267600" cy="655984"/>
          </a:xfrm>
        </p:grpSpPr>
        <p:pic>
          <p:nvPicPr>
            <p:cNvPr id="7" name="Image 6">
              <a:extLst>
                <a:ext uri="{FF2B5EF4-FFF2-40B4-BE49-F238E27FC236}">
                  <a16:creationId xmlns:a16="http://schemas.microsoft.com/office/drawing/2014/main" id="{873FE71D-ADFC-0D4A-8F48-21940E8E4873}"/>
                </a:ext>
              </a:extLst>
            </p:cNvPr>
            <p:cNvPicPr>
              <a:picLocks noChangeAspect="1"/>
            </p:cNvPicPr>
            <p:nvPr/>
          </p:nvPicPr>
          <p:blipFill>
            <a:blip r:embed="rId3"/>
            <a:stretch>
              <a:fillRect/>
            </a:stretch>
          </p:blipFill>
          <p:spPr>
            <a:xfrm>
              <a:off x="2477200" y="2000463"/>
              <a:ext cx="2267600" cy="655984"/>
            </a:xfrm>
            <a:prstGeom prst="rect">
              <a:avLst/>
            </a:prstGeom>
          </p:spPr>
        </p:pic>
        <p:sp>
          <p:nvSpPr>
            <p:cNvPr id="6" name="ZoneTexte 5">
              <a:extLst>
                <a:ext uri="{FF2B5EF4-FFF2-40B4-BE49-F238E27FC236}">
                  <a16:creationId xmlns:a16="http://schemas.microsoft.com/office/drawing/2014/main" id="{E002736B-C33D-2E47-B5D7-FBD835DE197F}"/>
                </a:ext>
              </a:extLst>
            </p:cNvPr>
            <p:cNvSpPr txBox="1"/>
            <p:nvPr/>
          </p:nvSpPr>
          <p:spPr>
            <a:xfrm>
              <a:off x="3631355" y="2012108"/>
              <a:ext cx="922874" cy="618358"/>
            </a:xfrm>
            <a:prstGeom prst="rect">
              <a:avLst/>
            </a:prstGeom>
            <a:solidFill>
              <a:schemeClr val="lt2"/>
            </a:solidFill>
          </p:spPr>
          <p:txBody>
            <a:bodyPr wrap="square" rtlCol="0">
              <a:spAutoFit/>
            </a:bodyPr>
            <a:lstStyle/>
            <a:p>
              <a:r>
                <a:rPr lang="fr-FR" sz="1867" spc="-133" dirty="0" err="1">
                  <a:solidFill>
                    <a:schemeClr val="accent3">
                      <a:lumMod val="50000"/>
                    </a:schemeClr>
                  </a:solidFill>
                  <a:latin typeface="Josefin Sans" pitchFamily="2" charset="77"/>
                  <a:cs typeface="Damascus" pitchFamily="2" charset="-78"/>
                </a:rPr>
                <a:t>EudraLex</a:t>
              </a:r>
              <a:br>
                <a:rPr lang="fr-FR" sz="1867" spc="-133" dirty="0">
                  <a:solidFill>
                    <a:schemeClr val="accent3">
                      <a:lumMod val="50000"/>
                    </a:schemeClr>
                  </a:solidFill>
                  <a:latin typeface="Josefin Sans" pitchFamily="2" charset="77"/>
                  <a:cs typeface="Damascus" pitchFamily="2" charset="-78"/>
                </a:rPr>
              </a:br>
              <a:r>
                <a:rPr lang="fr-FR" sz="1867" spc="-133" dirty="0">
                  <a:solidFill>
                    <a:schemeClr val="accent3">
                      <a:lumMod val="50000"/>
                    </a:schemeClr>
                  </a:solidFill>
                  <a:latin typeface="Josefin Sans" pitchFamily="2" charset="77"/>
                  <a:cs typeface="Damascus" pitchFamily="2" charset="-78"/>
                </a:rPr>
                <a:t>Volume 4</a:t>
              </a:r>
              <a:br>
                <a:rPr lang="fr-FR" sz="1867" spc="-133" dirty="0">
                  <a:solidFill>
                    <a:schemeClr val="accent3">
                      <a:lumMod val="50000"/>
                    </a:schemeClr>
                  </a:solidFill>
                  <a:latin typeface="Josefin Sans" pitchFamily="2" charset="77"/>
                  <a:cs typeface="Damascus" pitchFamily="2" charset="-78"/>
                </a:rPr>
              </a:br>
              <a:r>
                <a:rPr lang="fr-FR" sz="1867" spc="-133" dirty="0">
                  <a:solidFill>
                    <a:schemeClr val="accent3">
                      <a:lumMod val="50000"/>
                    </a:schemeClr>
                  </a:solidFill>
                  <a:latin typeface="Josefin Sans" pitchFamily="2" charset="77"/>
                  <a:cs typeface="Damascus" pitchFamily="2" charset="-78"/>
                </a:rPr>
                <a:t>Part I &amp; II</a:t>
              </a:r>
            </a:p>
          </p:txBody>
        </p:sp>
      </p:grpSp>
      <p:pic>
        <p:nvPicPr>
          <p:cNvPr id="2056" name="Picture 8" descr="CERTIFICATION ISO 9001 | SMQ | Qualité | Management de la Qualité">
            <a:extLst>
              <a:ext uri="{FF2B5EF4-FFF2-40B4-BE49-F238E27FC236}">
                <a16:creationId xmlns:a16="http://schemas.microsoft.com/office/drawing/2014/main" id="{8F97032C-06BC-F74D-AF55-AE9679A7A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749" y="1817863"/>
            <a:ext cx="1328928" cy="13289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udit pour ISO13485 fournisseurs dispositifs médicaux| Cplus">
            <a:extLst>
              <a:ext uri="{FF2B5EF4-FFF2-40B4-BE49-F238E27FC236}">
                <a16:creationId xmlns:a16="http://schemas.microsoft.com/office/drawing/2014/main" id="{D7243000-374C-CD4B-802A-EB7EFE232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8092" y="1906330"/>
            <a:ext cx="1187861" cy="11194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a sécurité chez Ping Identity">
            <a:extLst>
              <a:ext uri="{FF2B5EF4-FFF2-40B4-BE49-F238E27FC236}">
                <a16:creationId xmlns:a16="http://schemas.microsoft.com/office/drawing/2014/main" id="{5039BB53-2AC9-4348-AB79-9D30BE62A2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857" r="15615"/>
          <a:stretch/>
        </p:blipFill>
        <p:spPr bwMode="auto">
          <a:xfrm>
            <a:off x="8784835" y="1744242"/>
            <a:ext cx="1325600" cy="143041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DD94C362-1A10-2542-A0F0-AAEC3EAB6A60}"/>
              </a:ext>
            </a:extLst>
          </p:cNvPr>
          <p:cNvGrpSpPr/>
          <p:nvPr/>
        </p:nvGrpSpPr>
        <p:grpSpPr>
          <a:xfrm>
            <a:off x="458262" y="3969765"/>
            <a:ext cx="1664533" cy="1279120"/>
            <a:chOff x="2677200" y="2629719"/>
            <a:chExt cx="1248400" cy="959340"/>
          </a:xfrm>
        </p:grpSpPr>
        <p:pic>
          <p:nvPicPr>
            <p:cNvPr id="18" name="Picture 4" descr="Norme 21 CFR Part 11, le guide COMPLET pour les industriels">
              <a:extLst>
                <a:ext uri="{FF2B5EF4-FFF2-40B4-BE49-F238E27FC236}">
                  <a16:creationId xmlns:a16="http://schemas.microsoft.com/office/drawing/2014/main" id="{60EF8A41-9D5F-9B42-B418-9B34F9863C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093"/>
            <a:stretch/>
          </p:blipFill>
          <p:spPr bwMode="auto">
            <a:xfrm>
              <a:off x="2677200" y="2629719"/>
              <a:ext cx="1205200" cy="50801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29C636B1-3D58-894F-9E24-BC075096D345}"/>
                </a:ext>
              </a:extLst>
            </p:cNvPr>
            <p:cNvSpPr txBox="1"/>
            <p:nvPr/>
          </p:nvSpPr>
          <p:spPr>
            <a:xfrm>
              <a:off x="2677200" y="3088826"/>
              <a:ext cx="1248400" cy="500233"/>
            </a:xfrm>
            <a:prstGeom prst="rect">
              <a:avLst/>
            </a:prstGeom>
            <a:noFill/>
          </p:spPr>
          <p:txBody>
            <a:bodyPr wrap="square" rtlCol="0">
              <a:spAutoFit/>
            </a:bodyPr>
            <a:lstStyle/>
            <a:p>
              <a:r>
                <a:rPr lang="fr-FR" sz="1867" spc="-133" dirty="0">
                  <a:latin typeface="Josefin Sans" pitchFamily="2" charset="77"/>
                  <a:cs typeface="Damascus" pitchFamily="2" charset="-78"/>
                </a:rPr>
                <a:t>Guidance on Data Integrity</a:t>
              </a:r>
              <a:endParaRPr lang="fr-FR" sz="1600" spc="-133" dirty="0">
                <a:latin typeface="Josefin Sans" pitchFamily="2" charset="77"/>
                <a:cs typeface="Damascus" pitchFamily="2" charset="-78"/>
              </a:endParaRPr>
            </a:p>
          </p:txBody>
        </p:sp>
      </p:grpSp>
      <p:pic>
        <p:nvPicPr>
          <p:cNvPr id="2064" name="Picture 16" descr="National Institute of Standards and Technology - NIST - Intelligence  artificielle">
            <a:extLst>
              <a:ext uri="{FF2B5EF4-FFF2-40B4-BE49-F238E27FC236}">
                <a16:creationId xmlns:a16="http://schemas.microsoft.com/office/drawing/2014/main" id="{AEDF2074-EA4D-3940-96FA-D081AEF43C6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390"/>
          <a:stretch/>
        </p:blipFill>
        <p:spPr bwMode="auto">
          <a:xfrm>
            <a:off x="2577994" y="4158412"/>
            <a:ext cx="2663773" cy="9753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DPR, une opportunité à ne pas manquer - Netheos">
            <a:extLst>
              <a:ext uri="{FF2B5EF4-FFF2-40B4-BE49-F238E27FC236}">
                <a16:creationId xmlns:a16="http://schemas.microsoft.com/office/drawing/2014/main" id="{BDCD49C0-6207-4A44-B8DE-D8AD9AA23E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0138" y="3832223"/>
            <a:ext cx="2163103" cy="14473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IPAA Logo - HIPAA-Compliant-Logo - DivvyCloud">
            <a:extLst>
              <a:ext uri="{FF2B5EF4-FFF2-40B4-BE49-F238E27FC236}">
                <a16:creationId xmlns:a16="http://schemas.microsoft.com/office/drawing/2014/main" id="{7A2E1153-B905-E043-94CC-5E061DCD0F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9564" y="3875480"/>
            <a:ext cx="2830057" cy="154326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SO 14971 Definition | Arena">
            <a:extLst>
              <a:ext uri="{FF2B5EF4-FFF2-40B4-BE49-F238E27FC236}">
                <a16:creationId xmlns:a16="http://schemas.microsoft.com/office/drawing/2014/main" id="{94636824-D674-8C49-A38F-B5B84B2A779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09315" y="1817863"/>
            <a:ext cx="1229452" cy="132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6AA173-0E6C-47A2-901D-31350FD987C9}"/>
              </a:ext>
            </a:extLst>
          </p:cNvPr>
          <p:cNvPicPr>
            <a:picLocks noChangeAspect="1"/>
          </p:cNvPicPr>
          <p:nvPr/>
        </p:nvPicPr>
        <p:blipFill>
          <a:blip r:embed="rId11"/>
          <a:stretch>
            <a:fillRect/>
          </a:stretch>
        </p:blipFill>
        <p:spPr>
          <a:xfrm>
            <a:off x="584277" y="5594770"/>
            <a:ext cx="2166067" cy="703972"/>
          </a:xfrm>
          <a:prstGeom prst="rect">
            <a:avLst/>
          </a:prstGeom>
        </p:spPr>
      </p:pic>
      <p:pic>
        <p:nvPicPr>
          <p:cNvPr id="5" name="Picture 4">
            <a:extLst>
              <a:ext uri="{FF2B5EF4-FFF2-40B4-BE49-F238E27FC236}">
                <a16:creationId xmlns:a16="http://schemas.microsoft.com/office/drawing/2014/main" id="{F9FFAA1F-758E-47D0-8183-80A92EC67AE3}"/>
              </a:ext>
            </a:extLst>
          </p:cNvPr>
          <p:cNvPicPr>
            <a:picLocks noChangeAspect="1"/>
          </p:cNvPicPr>
          <p:nvPr/>
        </p:nvPicPr>
        <p:blipFill>
          <a:blip r:embed="rId12"/>
          <a:stretch>
            <a:fillRect/>
          </a:stretch>
        </p:blipFill>
        <p:spPr>
          <a:xfrm>
            <a:off x="3079111" y="5298058"/>
            <a:ext cx="1010350" cy="1097861"/>
          </a:xfrm>
          <a:prstGeom prst="rect">
            <a:avLst/>
          </a:prstGeom>
        </p:spPr>
      </p:pic>
    </p:spTree>
    <p:extLst>
      <p:ext uri="{BB962C8B-B14F-4D97-AF65-F5344CB8AC3E}">
        <p14:creationId xmlns:p14="http://schemas.microsoft.com/office/powerpoint/2010/main" val="326976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Changes Everything</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7" descr="ValueLabs Global Solutions Pte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0772" y="5050183"/>
            <a:ext cx="1561941" cy="4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30</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535" y="2106011"/>
            <a:ext cx="1246629" cy="630648"/>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8441" y="3365792"/>
            <a:ext cx="1061189" cy="579952"/>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9"/>
          <a:stretch>
            <a:fillRect/>
          </a:stretch>
        </p:blipFill>
        <p:spPr>
          <a:xfrm>
            <a:off x="8522246" y="3332520"/>
            <a:ext cx="1440201" cy="489334"/>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0656" y="1957938"/>
            <a:ext cx="1598934" cy="351765"/>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4889" y="1876743"/>
            <a:ext cx="1507105" cy="387021"/>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39292" y="2125073"/>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75850" y="3279308"/>
            <a:ext cx="1672313" cy="652202"/>
          </a:xfrm>
          <a:prstGeom prst="rect">
            <a:avLst/>
          </a:prstGeom>
        </p:spPr>
      </p:pic>
      <p:pic>
        <p:nvPicPr>
          <p:cNvPr id="2" name="Picture 1">
            <a:extLst>
              <a:ext uri="{FF2B5EF4-FFF2-40B4-BE49-F238E27FC236}">
                <a16:creationId xmlns:a16="http://schemas.microsoft.com/office/drawing/2014/main" id="{71B8B5D6-29D2-4929-A9BC-390EEB1711F3}"/>
              </a:ext>
            </a:extLst>
          </p:cNvPr>
          <p:cNvPicPr>
            <a:picLocks noChangeAspect="1"/>
          </p:cNvPicPr>
          <p:nvPr/>
        </p:nvPicPr>
        <p:blipFill>
          <a:blip r:embed="rId19"/>
          <a:stretch>
            <a:fillRect/>
          </a:stretch>
        </p:blipFill>
        <p:spPr>
          <a:xfrm>
            <a:off x="3309727" y="4041362"/>
            <a:ext cx="933305" cy="642604"/>
          </a:xfrm>
          <a:prstGeom prst="rect">
            <a:avLst/>
          </a:prstGeom>
        </p:spPr>
      </p:pic>
      <p:pic>
        <p:nvPicPr>
          <p:cNvPr id="4" name="Picture 3">
            <a:extLst>
              <a:ext uri="{FF2B5EF4-FFF2-40B4-BE49-F238E27FC236}">
                <a16:creationId xmlns:a16="http://schemas.microsoft.com/office/drawing/2014/main" id="{B11EC7B6-5130-4208-930D-24333F05E0E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45205" y="2457130"/>
            <a:ext cx="1559883" cy="451306"/>
          </a:xfrm>
          <a:prstGeom prst="rect">
            <a:avLst/>
          </a:prstGeom>
        </p:spPr>
      </p:pic>
      <p:graphicFrame>
        <p:nvGraphicFramePr>
          <p:cNvPr id="10" name="Object 9">
            <a:extLst>
              <a:ext uri="{FF2B5EF4-FFF2-40B4-BE49-F238E27FC236}">
                <a16:creationId xmlns:a16="http://schemas.microsoft.com/office/drawing/2014/main" id="{D7F8FDED-EF34-4E64-AA65-1872E7FA12E6}"/>
              </a:ext>
            </a:extLst>
          </p:cNvPr>
          <p:cNvGraphicFramePr>
            <a:graphicFrameLocks noChangeAspect="1"/>
          </p:cNvGraphicFramePr>
          <p:nvPr/>
        </p:nvGraphicFramePr>
        <p:xfrm>
          <a:off x="3482376" y="5588603"/>
          <a:ext cx="905222" cy="645725"/>
        </p:xfrm>
        <a:graphic>
          <a:graphicData uri="http://schemas.openxmlformats.org/presentationml/2006/ole">
            <mc:AlternateContent xmlns:mc="http://schemas.openxmlformats.org/markup-compatibility/2006">
              <mc:Choice xmlns:v="urn:schemas-microsoft-com:vml" Requires="v">
                <p:oleObj spid="_x0000_s1027" r:id="rId21" imgW="1904760" imgH="1358640" progId="">
                  <p:embed/>
                </p:oleObj>
              </mc:Choice>
              <mc:Fallback>
                <p:oleObj r:id="rId21" imgW="1904760" imgH="1358640" progId="">
                  <p:embed/>
                  <p:pic>
                    <p:nvPicPr>
                      <p:cNvPr id="10" name="Object 9">
                        <a:extLst>
                          <a:ext uri="{FF2B5EF4-FFF2-40B4-BE49-F238E27FC236}">
                            <a16:creationId xmlns:a16="http://schemas.microsoft.com/office/drawing/2014/main" id="{D7F8FDED-EF34-4E64-AA65-1872E7FA12E6}"/>
                          </a:ext>
                        </a:extLst>
                      </p:cNvPr>
                      <p:cNvPicPr/>
                      <p:nvPr/>
                    </p:nvPicPr>
                    <p:blipFill>
                      <a:blip r:embed="rId22"/>
                      <a:stretch>
                        <a:fillRect/>
                      </a:stretch>
                    </p:blipFill>
                    <p:spPr>
                      <a:xfrm>
                        <a:off x="3482376" y="5588603"/>
                        <a:ext cx="905222" cy="6457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39938" y="1927226"/>
            <a:ext cx="920496" cy="304800"/>
          </a:xfrm>
          <a:prstGeom prst="rect">
            <a:avLst/>
          </a:prstGeom>
        </p:spPr>
      </p:pic>
      <p:pic>
        <p:nvPicPr>
          <p:cNvPr id="18" name="Picture 17">
            <a:extLst>
              <a:ext uri="{FF2B5EF4-FFF2-40B4-BE49-F238E27FC236}">
                <a16:creationId xmlns:a16="http://schemas.microsoft.com/office/drawing/2014/main" id="{F4A1FAFB-0560-45D1-9315-E792702F0DC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00796" y="2411652"/>
            <a:ext cx="499185" cy="499185"/>
          </a:xfrm>
          <a:prstGeom prst="rect">
            <a:avLst/>
          </a:prstGeom>
        </p:spPr>
      </p:pic>
      <p:pic>
        <p:nvPicPr>
          <p:cNvPr id="49" name="Picture 48">
            <a:extLst>
              <a:ext uri="{FF2B5EF4-FFF2-40B4-BE49-F238E27FC236}">
                <a16:creationId xmlns:a16="http://schemas.microsoft.com/office/drawing/2014/main" id="{5ACC3FB3-4694-4098-B85B-EC0980C55E13}"/>
              </a:ext>
            </a:extLst>
          </p:cNvPr>
          <p:cNvPicPr>
            <a:picLocks noChangeAspect="1"/>
          </p:cNvPicPr>
          <p:nvPr/>
        </p:nvPicPr>
        <p:blipFill>
          <a:blip r:embed="rId25"/>
          <a:stretch>
            <a:fillRect/>
          </a:stretch>
        </p:blipFill>
        <p:spPr>
          <a:xfrm>
            <a:off x="10003421" y="3308469"/>
            <a:ext cx="1161905" cy="476191"/>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48" name="Picture 47">
            <a:extLst>
              <a:ext uri="{FF2B5EF4-FFF2-40B4-BE49-F238E27FC236}">
                <a16:creationId xmlns:a16="http://schemas.microsoft.com/office/drawing/2014/main" id="{60F28BB9-3E8E-43D7-8FF8-7E7406BC473D}"/>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50279" y="5143909"/>
            <a:ext cx="1670877" cy="1160820"/>
          </a:xfrm>
          <a:prstGeom prst="rect">
            <a:avLst/>
          </a:prstGeom>
        </p:spPr>
      </p:pic>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27441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921509"/>
            <a:ext cx="9703294" cy="1754326"/>
          </a:xfrm>
          <a:prstGeom prst="rect">
            <a:avLst/>
          </a:prstGeom>
        </p:spPr>
        <p:txBody>
          <a:bodyPr wrap="square">
            <a:spAutoFit/>
          </a:bodyPr>
          <a:lstStyle/>
          <a:p>
            <a:pPr algn="ctr"/>
            <a:r>
              <a:rPr lang="en-US" dirty="0">
                <a:latin typeface="+mj-lt"/>
              </a:rPr>
              <a:t>Great product for managing your software development projects. When evaluating solutions, it became clear to me that the choice would be </a:t>
            </a:r>
            <a:r>
              <a:rPr lang="en-US" dirty="0" err="1">
                <a:latin typeface="+mj-lt"/>
              </a:rPr>
              <a:t>SpiraTeam</a:t>
            </a:r>
            <a:r>
              <a:rPr lang="en-US" dirty="0">
                <a:latin typeface="+mj-lt"/>
              </a:rPr>
              <a:t>. For the price to feature ratio, it could do everything and more than we would need. With the ability to just add additional licenses as our team grew it provided the flexibility we needed. The support team at Inflectra is also top notch. Any time I had a question/issue, they were there to help in a quick and friendly manner.</a:t>
            </a:r>
          </a:p>
          <a:p>
            <a:pPr algn="ctr"/>
            <a:r>
              <a:rPr lang="en-US" b="1" i="1" dirty="0">
                <a:latin typeface="+mj-lt"/>
              </a:rPr>
              <a:t>	- </a:t>
            </a:r>
            <a:r>
              <a:rPr lang="sv-SE" b="1" i="1" dirty="0">
                <a:latin typeface="+mj-lt"/>
              </a:rPr>
              <a:t>Brian Kratsch, </a:t>
            </a:r>
            <a:r>
              <a:rPr lang="sv-SE" i="1" dirty="0">
                <a:latin typeface="+mj-lt"/>
              </a:rPr>
              <a:t>Tolko Industries Ltd.</a:t>
            </a:r>
            <a:r>
              <a:rPr lang="en-US" i="1" dirty="0">
                <a:latin typeface="+mj-lt"/>
              </a:rPr>
              <a:t> </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699051"/>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604051"/>
            <a:ext cx="9703294" cy="1200329"/>
          </a:xfrm>
          <a:prstGeom prst="rect">
            <a:avLst/>
          </a:prstGeom>
        </p:spPr>
        <p:txBody>
          <a:bodyPr wrap="square">
            <a:spAutoFit/>
          </a:bodyPr>
          <a:lstStyle/>
          <a:p>
            <a:pPr algn="ctr"/>
            <a:r>
              <a:rPr lang="en-US" dirty="0" err="1">
                <a:latin typeface="+mj-lt"/>
              </a:rPr>
              <a:t>Inflectra’s</a:t>
            </a:r>
            <a:r>
              <a:rPr lang="en-US" dirty="0">
                <a:latin typeface="+mj-lt"/>
              </a:rPr>
              <a:t> </a:t>
            </a:r>
            <a:r>
              <a:rPr lang="en-US" dirty="0" err="1">
                <a:latin typeface="+mj-lt"/>
              </a:rPr>
              <a:t>SpiraTeam</a:t>
            </a:r>
            <a:r>
              <a:rPr lang="en-US" dirty="0">
                <a:latin typeface="+mj-lt"/>
              </a:rPr>
              <a:t> is disrupting this market. And deservedly so. If you’re in the market for an ALM tool, I recommend you put </a:t>
            </a:r>
            <a:r>
              <a:rPr lang="en-US" dirty="0" err="1">
                <a:latin typeface="+mj-lt"/>
              </a:rPr>
              <a:t>SpiraTeam</a:t>
            </a:r>
            <a:r>
              <a:rPr lang="en-US" dirty="0">
                <a:latin typeface="+mj-lt"/>
              </a:rPr>
              <a:t> at the top of your shortlist. This is a great suite for managing the application development life cycle. Very competitive in features and functions.</a:t>
            </a:r>
          </a:p>
          <a:p>
            <a:pPr algn="ctr"/>
            <a:r>
              <a:rPr lang="en-US" b="1" i="1" dirty="0">
                <a:latin typeface="+mj-lt"/>
              </a:rPr>
              <a:t>	- Jim Reardan, </a:t>
            </a:r>
            <a:r>
              <a:rPr lang="en-US" i="1" dirty="0">
                <a:latin typeface="+mj-lt"/>
              </a:rPr>
              <a:t>Process1st Consulting</a:t>
            </a:r>
          </a:p>
        </p:txBody>
      </p:sp>
    </p:spTree>
    <p:extLst>
      <p:ext uri="{BB962C8B-B14F-4D97-AF65-F5344CB8AC3E}">
        <p14:creationId xmlns:p14="http://schemas.microsoft.com/office/powerpoint/2010/main" val="272988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pic>
        <p:nvPicPr>
          <p:cNvPr id="5" name="Picture 4">
            <a:extLst>
              <a:ext uri="{FF2B5EF4-FFF2-40B4-BE49-F238E27FC236}">
                <a16:creationId xmlns:a16="http://schemas.microsoft.com/office/drawing/2014/main" id="{87950C3A-5FBE-44C7-B96C-F579E024B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239" y="1522523"/>
            <a:ext cx="4654104" cy="5136914"/>
          </a:xfrm>
          <a:prstGeom prst="rect">
            <a:avLst/>
          </a:prstGeom>
          <a:ln>
            <a:solidFill>
              <a:srgbClr val="93A1A1"/>
            </a:solidFill>
          </a:ln>
        </p:spPr>
      </p:pic>
      <p:pic>
        <p:nvPicPr>
          <p:cNvPr id="7" name="Picture 6">
            <a:extLst>
              <a:ext uri="{FF2B5EF4-FFF2-40B4-BE49-F238E27FC236}">
                <a16:creationId xmlns:a16="http://schemas.microsoft.com/office/drawing/2014/main" id="{092B5468-12F1-454F-A803-DC26DB78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382" y="1522523"/>
            <a:ext cx="6051595" cy="2327227"/>
          </a:xfrm>
          <a:prstGeom prst="rect">
            <a:avLst/>
          </a:prstGeom>
          <a:ln>
            <a:solidFill>
              <a:srgbClr val="93A1A1"/>
            </a:solidFill>
          </a:ln>
        </p:spPr>
      </p:pic>
      <p:pic>
        <p:nvPicPr>
          <p:cNvPr id="9" name="Picture 8">
            <a:extLst>
              <a:ext uri="{FF2B5EF4-FFF2-40B4-BE49-F238E27FC236}">
                <a16:creationId xmlns:a16="http://schemas.microsoft.com/office/drawing/2014/main" id="{2511EAA4-60BB-45DD-98D3-ECA073C6C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675" y="3959498"/>
            <a:ext cx="5953403" cy="1996082"/>
          </a:xfrm>
          <a:prstGeom prst="rect">
            <a:avLst/>
          </a:prstGeom>
          <a:ln>
            <a:solidFill>
              <a:srgbClr val="93A1A1"/>
            </a:solidFill>
          </a:ln>
        </p:spPr>
      </p:pic>
      <p:sp>
        <p:nvSpPr>
          <p:cNvPr id="10" name="TextBox 9">
            <a:extLst>
              <a:ext uri="{FF2B5EF4-FFF2-40B4-BE49-F238E27FC236}">
                <a16:creationId xmlns:a16="http://schemas.microsoft.com/office/drawing/2014/main" id="{01A70B9F-C7F4-425A-AC67-C45BFE8559F6}"/>
              </a:ext>
            </a:extLst>
          </p:cNvPr>
          <p:cNvSpPr txBox="1"/>
          <p:nvPr/>
        </p:nvSpPr>
        <p:spPr>
          <a:xfrm>
            <a:off x="6019060" y="6214369"/>
            <a:ext cx="3773010" cy="369332"/>
          </a:xfrm>
          <a:prstGeom prst="rect">
            <a:avLst/>
          </a:prstGeom>
          <a:noFill/>
        </p:spPr>
        <p:txBody>
          <a:bodyPr wrap="square" rtlCol="0">
            <a:spAutoFit/>
          </a:bodyPr>
          <a:lstStyle/>
          <a:p>
            <a:r>
              <a:rPr lang="en-US" dirty="0"/>
              <a:t>*Gartner, G2 Crowd, InfoTech</a:t>
            </a:r>
          </a:p>
        </p:txBody>
      </p:sp>
    </p:spTree>
    <p:extLst>
      <p:ext uri="{BB962C8B-B14F-4D97-AF65-F5344CB8AC3E}">
        <p14:creationId xmlns:p14="http://schemas.microsoft.com/office/powerpoint/2010/main" val="3092558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a:t>
            </a:r>
            <a:r>
              <a:rPr lang="en-US" dirty="0" err="1"/>
              <a:t>SpiraTeam</a:t>
            </a:r>
            <a:endParaRPr lang="en-US" dirty="0"/>
          </a:p>
        </p:txBody>
      </p:sp>
    </p:spTree>
    <p:extLst>
      <p:ext uri="{BB962C8B-B14F-4D97-AF65-F5344CB8AC3E}">
        <p14:creationId xmlns:p14="http://schemas.microsoft.com/office/powerpoint/2010/main" val="2141756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Integrated Program &amp; Project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Customizable reporting dashboards at the program, product, project, release and sprint levels</a:t>
            </a:r>
          </a:p>
        </p:txBody>
      </p:sp>
      <p:pic>
        <p:nvPicPr>
          <p:cNvPr id="1028" name="Picture 4">
            <a:extLst>
              <a:ext uri="{FF2B5EF4-FFF2-40B4-BE49-F238E27FC236}">
                <a16:creationId xmlns:a16="http://schemas.microsoft.com/office/drawing/2014/main" id="{6E5594B6-2982-45F9-8FBC-EF2F572034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082" y="1419411"/>
            <a:ext cx="5907163" cy="29040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E01B0BF-70D2-470F-9657-3387E3BD187B}"/>
              </a:ext>
            </a:extLst>
          </p:cNvPr>
          <p:cNvPicPr>
            <a:picLocks noChangeAspect="1"/>
          </p:cNvPicPr>
          <p:nvPr/>
        </p:nvPicPr>
        <p:blipFill>
          <a:blip r:embed="rId3"/>
          <a:stretch>
            <a:fillRect/>
          </a:stretch>
        </p:blipFill>
        <p:spPr>
          <a:xfrm>
            <a:off x="4254759" y="1915732"/>
            <a:ext cx="7482947" cy="3599392"/>
          </a:xfrm>
          <a:prstGeom prst="rect">
            <a:avLst/>
          </a:prstGeom>
          <a:ln>
            <a:solidFill>
              <a:schemeClr val="accent3"/>
            </a:solidFill>
          </a:ln>
        </p:spPr>
      </p:pic>
    </p:spTree>
    <p:extLst>
      <p:ext uri="{BB962C8B-B14F-4D97-AF65-F5344CB8AC3E}">
        <p14:creationId xmlns:p14="http://schemas.microsoft.com/office/powerpoint/2010/main" val="296128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FC0409-373F-43C0-A506-6B474D444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7" y="474784"/>
            <a:ext cx="2127015"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Managers</a:t>
            </a:r>
          </a:p>
        </p:txBody>
      </p:sp>
    </p:spTree>
    <p:extLst>
      <p:ext uri="{BB962C8B-B14F-4D97-AF65-F5344CB8AC3E}">
        <p14:creationId xmlns:p14="http://schemas.microsoft.com/office/powerpoint/2010/main" val="1059317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Requirements Management</a:t>
            </a:r>
          </a:p>
        </p:txBody>
      </p:sp>
      <p:pic>
        <p:nvPicPr>
          <p:cNvPr id="2050" name="Picture 1">
            <a:extLst>
              <a:ext uri="{FF2B5EF4-FFF2-40B4-BE49-F238E27FC236}">
                <a16:creationId xmlns:a16="http://schemas.microsoft.com/office/drawing/2014/main" id="{031AD157-9F61-43E1-BDE3-179B7A8DBA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551" y="1559942"/>
            <a:ext cx="5690069" cy="24268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B074A9-2FE2-4F3A-B26A-6E200E5F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490" y="1981444"/>
            <a:ext cx="6264942" cy="3070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838200" y="6108192"/>
            <a:ext cx="8501109" cy="585571"/>
          </a:xfrm>
        </p:spPr>
        <p:txBody>
          <a:bodyPr>
            <a:noAutofit/>
          </a:bodyPr>
          <a:lstStyle/>
          <a:p>
            <a:pPr marL="0" indent="0">
              <a:buNone/>
            </a:pPr>
            <a:r>
              <a:rPr lang="en-US" dirty="0">
                <a:latin typeface="+mj-lt"/>
              </a:rPr>
              <a:t>Requirements management with end-to-end traceability</a:t>
            </a:r>
          </a:p>
        </p:txBody>
      </p:sp>
      <p:pic>
        <p:nvPicPr>
          <p:cNvPr id="2051" name="Picture 3">
            <a:extLst>
              <a:ext uri="{FF2B5EF4-FFF2-40B4-BE49-F238E27FC236}">
                <a16:creationId xmlns:a16="http://schemas.microsoft.com/office/drawing/2014/main" id="{B8FDAB3D-D0BE-4A7C-A8F7-2080577C0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50" y="3074887"/>
            <a:ext cx="6150960" cy="2879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07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77A7A9-BBC3-4F9A-995C-422CF6EE3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83" y="1475861"/>
            <a:ext cx="7882161" cy="3273420"/>
          </a:xfrm>
          <a:prstGeom prst="rect">
            <a:avLst/>
          </a:prstGeom>
          <a:ln>
            <a:solidFill>
              <a:srgbClr val="93A1A1"/>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Agile Project Planning</a:t>
            </a:r>
          </a:p>
        </p:txBody>
      </p:sp>
      <p:sp>
        <p:nvSpPr>
          <p:cNvPr id="6" name="Content Placeholder 4">
            <a:extLst>
              <a:ext uri="{FF2B5EF4-FFF2-40B4-BE49-F238E27FC236}">
                <a16:creationId xmlns:a16="http://schemas.microsoft.com/office/drawing/2014/main" id="{0D19BC31-20DA-4A4A-B034-B65253E4D9D4}"/>
              </a:ext>
            </a:extLst>
          </p:cNvPr>
          <p:cNvSpPr>
            <a:spLocks noGrp="1"/>
          </p:cNvSpPr>
          <p:nvPr>
            <p:ph idx="1"/>
          </p:nvPr>
        </p:nvSpPr>
        <p:spPr>
          <a:xfrm>
            <a:off x="838200" y="5843016"/>
            <a:ext cx="9220200" cy="814171"/>
          </a:xfrm>
        </p:spPr>
        <p:txBody>
          <a:bodyPr>
            <a:noAutofit/>
          </a:bodyPr>
          <a:lstStyle/>
          <a:p>
            <a:pPr marL="0" indent="0">
              <a:buNone/>
            </a:pPr>
            <a:r>
              <a:rPr lang="en-US" dirty="0">
                <a:latin typeface="+mj-lt"/>
              </a:rPr>
              <a:t>Agile planning boards with test and task traceability that support multiple methodologies including Scrum and Kanban.</a:t>
            </a:r>
          </a:p>
        </p:txBody>
      </p:sp>
      <p:pic>
        <p:nvPicPr>
          <p:cNvPr id="7" name="Picture 6">
            <a:extLst>
              <a:ext uri="{FF2B5EF4-FFF2-40B4-BE49-F238E27FC236}">
                <a16:creationId xmlns:a16="http://schemas.microsoft.com/office/drawing/2014/main" id="{9FD6ECE0-FA7C-42FB-A6AE-B4C72E916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45" y="2231710"/>
            <a:ext cx="8099161" cy="3527330"/>
          </a:xfrm>
          <a:prstGeom prst="rect">
            <a:avLst/>
          </a:prstGeom>
          <a:ln>
            <a:solidFill>
              <a:srgbClr val="93A1A1"/>
            </a:solidFill>
          </a:ln>
        </p:spPr>
      </p:pic>
    </p:spTree>
    <p:extLst>
      <p:ext uri="{BB962C8B-B14F-4D97-AF65-F5344CB8AC3E}">
        <p14:creationId xmlns:p14="http://schemas.microsoft.com/office/powerpoint/2010/main" val="1940454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Resource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the people and teams on your projects with centralized timecard submission and resource planning.</a:t>
            </a:r>
          </a:p>
        </p:txBody>
      </p:sp>
      <p:pic>
        <p:nvPicPr>
          <p:cNvPr id="10243" name="Picture 3">
            <a:extLst>
              <a:ext uri="{FF2B5EF4-FFF2-40B4-BE49-F238E27FC236}">
                <a16:creationId xmlns:a16="http://schemas.microsoft.com/office/drawing/2014/main" id="{121D23C5-C751-431F-8CF6-A6ADB3DC0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29" y="2114874"/>
            <a:ext cx="6342772" cy="3405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726AFE07-59B1-432F-A2AB-1171578771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941" y="1521257"/>
            <a:ext cx="6577994" cy="2411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76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0" name="Picture 1">
            <a:extLst>
              <a:ext uri="{FF2B5EF4-FFF2-40B4-BE49-F238E27FC236}">
                <a16:creationId xmlns:a16="http://schemas.microsoft.com/office/drawing/2014/main" id="{B8446422-DE32-4BC0-B338-AFD4262E4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07" y="1586575"/>
            <a:ext cx="10435170" cy="28522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Testers</a:t>
            </a:r>
          </a:p>
        </p:txBody>
      </p:sp>
      <p:pic>
        <p:nvPicPr>
          <p:cNvPr id="3" name="Picture 2">
            <a:extLst>
              <a:ext uri="{FF2B5EF4-FFF2-40B4-BE49-F238E27FC236}">
                <a16:creationId xmlns:a16="http://schemas.microsoft.com/office/drawing/2014/main" id="{28602D97-7333-4D24-8667-F9BF7F0CD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786"/>
            <a:ext cx="2244252" cy="1674815"/>
          </a:xfrm>
          <a:prstGeom prst="rect">
            <a:avLst/>
          </a:prstGeom>
        </p:spPr>
      </p:pic>
    </p:spTree>
    <p:extLst>
      <p:ext uri="{BB962C8B-B14F-4D97-AF65-F5344CB8AC3E}">
        <p14:creationId xmlns:p14="http://schemas.microsoft.com/office/powerpoint/2010/main" val="240034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8" name="Picture 1">
            <a:extLst>
              <a:ext uri="{FF2B5EF4-FFF2-40B4-BE49-F238E27FC236}">
                <a16:creationId xmlns:a16="http://schemas.microsoft.com/office/drawing/2014/main" id="{96CB4036-4E4A-4058-9F13-463307D5B8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27789"/>
            <a:ext cx="6818371" cy="315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831AC-B663-45EE-9BA4-97C3C161E9C9}"/>
              </a:ext>
            </a:extLst>
          </p:cNvPr>
          <p:cNvPicPr>
            <a:picLocks noChangeAspect="1"/>
          </p:cNvPicPr>
          <p:nvPr/>
        </p:nvPicPr>
        <p:blipFill>
          <a:blip r:embed="rId2"/>
          <a:stretch>
            <a:fillRect/>
          </a:stretch>
        </p:blipFill>
        <p:spPr>
          <a:xfrm>
            <a:off x="838200" y="1545099"/>
            <a:ext cx="5702559" cy="3862755"/>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from </a:t>
            </a:r>
            <a:r>
              <a:rPr lang="en-US" dirty="0" err="1">
                <a:latin typeface="+mj-lt"/>
              </a:rPr>
              <a:t>SpiraTeam</a:t>
            </a:r>
            <a:r>
              <a:rPr lang="en-US" dirty="0">
                <a:latin typeface="+mj-lt"/>
              </a:rPr>
              <a:t>, with integrated test lab management and data-driven testing</a:t>
            </a:r>
          </a:p>
        </p:txBody>
      </p:sp>
      <p:pic>
        <p:nvPicPr>
          <p:cNvPr id="5123" name="Picture 3">
            <a:extLst>
              <a:ext uri="{FF2B5EF4-FFF2-40B4-BE49-F238E27FC236}">
                <a16:creationId xmlns:a16="http://schemas.microsoft.com/office/drawing/2014/main" id="{2C46C8EB-FA36-4E24-8FFA-3523914847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622" y="936915"/>
            <a:ext cx="6581312" cy="22032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23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Manual &amp; Exploratory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provides an easy to use testing wizard for manual and exploratory tests, with </a:t>
            </a:r>
            <a:r>
              <a:rPr lang="en-US" dirty="0" err="1">
                <a:latin typeface="+mj-lt"/>
              </a:rPr>
              <a:t>SpiraCapture</a:t>
            </a:r>
            <a:r>
              <a:rPr lang="en-US" dirty="0">
                <a:latin typeface="+mj-lt"/>
              </a:rPr>
              <a:t>™ for session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788-14A0-4C25-8A0B-5DCAE1ABDE24}"/>
              </a:ext>
            </a:extLst>
          </p:cNvPr>
          <p:cNvSpPr>
            <a:spLocks noGrp="1"/>
          </p:cNvSpPr>
          <p:nvPr>
            <p:ph type="title"/>
          </p:nvPr>
        </p:nvSpPr>
        <p:spPr/>
        <p:txBody>
          <a:bodyPr/>
          <a:lstStyle/>
          <a:p>
            <a:r>
              <a:rPr lang="en-US" dirty="0"/>
              <a:t>Data-Driven Testing</a:t>
            </a:r>
          </a:p>
        </p:txBody>
      </p:sp>
      <p:sp>
        <p:nvSpPr>
          <p:cNvPr id="4" name="Content Placeholder 2">
            <a:extLst>
              <a:ext uri="{FF2B5EF4-FFF2-40B4-BE49-F238E27FC236}">
                <a16:creationId xmlns:a16="http://schemas.microsoft.com/office/drawing/2014/main" id="{E4111D1A-A940-4C06-83B2-EFAAA751AB58}"/>
              </a:ext>
            </a:extLst>
          </p:cNvPr>
          <p:cNvSpPr>
            <a:spLocks noGrp="1"/>
          </p:cNvSpPr>
          <p:nvPr>
            <p:ph idx="1"/>
          </p:nvPr>
        </p:nvSpPr>
        <p:spPr>
          <a:xfrm>
            <a:off x="1164771" y="5499851"/>
            <a:ext cx="9042918" cy="914400"/>
          </a:xfrm>
        </p:spPr>
        <p:txBody>
          <a:bodyPr>
            <a:normAutofit/>
          </a:bodyPr>
          <a:lstStyle/>
          <a:p>
            <a:pPr marL="0" indent="0">
              <a:buNone/>
            </a:pPr>
            <a:r>
              <a:rPr lang="en-US" dirty="0" err="1">
                <a:latin typeface="+mj-lt"/>
              </a:rPr>
              <a:t>SpiraTeam</a:t>
            </a:r>
            <a:r>
              <a:rPr lang="en-US" dirty="0">
                <a:latin typeface="+mj-lt"/>
              </a:rPr>
              <a:t> lets you parameterize your test cases and execute them using different data combinations for full coverage.</a:t>
            </a:r>
          </a:p>
        </p:txBody>
      </p:sp>
      <p:pic>
        <p:nvPicPr>
          <p:cNvPr id="6" name="Picture 5">
            <a:extLst>
              <a:ext uri="{FF2B5EF4-FFF2-40B4-BE49-F238E27FC236}">
                <a16:creationId xmlns:a16="http://schemas.microsoft.com/office/drawing/2014/main" id="{937B4CC8-F0E2-4BBF-B582-E1D72190A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6" y="1589499"/>
            <a:ext cx="10310328" cy="229058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7A2978A-DBCF-4000-89FE-D06ED3738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562" y="3271978"/>
            <a:ext cx="8621350" cy="1996523"/>
          </a:xfrm>
          <a:prstGeom prst="rect">
            <a:avLst/>
          </a:prstGeom>
          <a:ln>
            <a:solidFill>
              <a:schemeClr val="bg2">
                <a:lumMod val="50000"/>
              </a:schemeClr>
            </a:solidFill>
          </a:ln>
        </p:spPr>
      </p:pic>
    </p:spTree>
    <p:extLst>
      <p:ext uri="{BB962C8B-B14F-4D97-AF65-F5344CB8AC3E}">
        <p14:creationId xmlns:p14="http://schemas.microsoft.com/office/powerpoint/2010/main" val="3356399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F5BA8-5DE0-4F55-8C11-0AF723383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 y="474785"/>
            <a:ext cx="2227504"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Developers</a:t>
            </a:r>
          </a:p>
        </p:txBody>
      </p:sp>
    </p:spTree>
    <p:extLst>
      <p:ext uri="{BB962C8B-B14F-4D97-AF65-F5344CB8AC3E}">
        <p14:creationId xmlns:p14="http://schemas.microsoft.com/office/powerpoint/2010/main" val="2765232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773782"/>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includes a flexible bug and issue tracker with list and agile board views, and integrated workflow engine.</a:t>
            </a:r>
          </a:p>
        </p:txBody>
      </p:sp>
      <p:pic>
        <p:nvPicPr>
          <p:cNvPr id="7170" name="Picture 2">
            <a:extLst>
              <a:ext uri="{FF2B5EF4-FFF2-40B4-BE49-F238E27FC236}">
                <a16:creationId xmlns:a16="http://schemas.microsoft.com/office/drawing/2014/main" id="{C0B72C09-A00A-43C0-B485-816CED2A6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552" y="1494623"/>
            <a:ext cx="7496867" cy="29004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2EE53FF2-CED1-4781-8B46-29ACFB1933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118" y="2909643"/>
            <a:ext cx="6649374" cy="27801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79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Source Code Management</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894774"/>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Integrated source code management using Git or Subversion hosted in </a:t>
            </a:r>
            <a:r>
              <a:rPr lang="en-US" dirty="0" err="1">
                <a:latin typeface="+mj-lt"/>
              </a:rPr>
              <a:t>TaraVault</a:t>
            </a:r>
            <a:r>
              <a:rPr lang="en-US" dirty="0">
                <a:latin typeface="+mj-lt"/>
              </a:rPr>
              <a:t> or external. Allows code-level traceability.</a:t>
            </a:r>
          </a:p>
        </p:txBody>
      </p:sp>
      <p:pic>
        <p:nvPicPr>
          <p:cNvPr id="8196" name="Picture 1">
            <a:extLst>
              <a:ext uri="{FF2B5EF4-FFF2-40B4-BE49-F238E27FC236}">
                <a16:creationId xmlns:a16="http://schemas.microsoft.com/office/drawing/2014/main" id="{C4E789C1-FE1C-41C2-8657-C93B73910E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4031" y="1560717"/>
            <a:ext cx="2207365" cy="8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EEA93A6-2AB3-40C7-9465-32A12B237DCE}"/>
              </a:ext>
            </a:extLst>
          </p:cNvPr>
          <p:cNvGrpSpPr/>
          <p:nvPr/>
        </p:nvGrpSpPr>
        <p:grpSpPr>
          <a:xfrm>
            <a:off x="1340648" y="4490833"/>
            <a:ext cx="3262029" cy="1145101"/>
            <a:chOff x="1083194" y="4686141"/>
            <a:chExt cx="3262029" cy="1145101"/>
          </a:xfrm>
        </p:grpSpPr>
        <p:pic>
          <p:nvPicPr>
            <p:cNvPr id="9" name="Graphic 8">
              <a:extLst>
                <a:ext uri="{FF2B5EF4-FFF2-40B4-BE49-F238E27FC236}">
                  <a16:creationId xmlns:a16="http://schemas.microsoft.com/office/drawing/2014/main" id="{1AA616C3-EBED-42F9-94B3-B1E89C0CEA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194" y="4840257"/>
              <a:ext cx="1145101" cy="831801"/>
            </a:xfrm>
            <a:prstGeom prst="rect">
              <a:avLst/>
            </a:prstGeom>
          </p:spPr>
        </p:pic>
        <p:pic>
          <p:nvPicPr>
            <p:cNvPr id="10" name="Graphic 9">
              <a:extLst>
                <a:ext uri="{FF2B5EF4-FFF2-40B4-BE49-F238E27FC236}">
                  <a16:creationId xmlns:a16="http://schemas.microsoft.com/office/drawing/2014/main" id="{6333734E-658F-4CA9-995E-99A4E37E01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0122" y="4686141"/>
              <a:ext cx="1145101" cy="1145101"/>
            </a:xfrm>
            <a:prstGeom prst="rect">
              <a:avLst/>
            </a:prstGeom>
          </p:spPr>
        </p:pic>
        <p:sp>
          <p:nvSpPr>
            <p:cNvPr id="11" name="TextBox 10">
              <a:extLst>
                <a:ext uri="{FF2B5EF4-FFF2-40B4-BE49-F238E27FC236}">
                  <a16:creationId xmlns:a16="http://schemas.microsoft.com/office/drawing/2014/main" id="{02BE88BD-80A2-4BBB-9FA1-4E544C102404}"/>
                </a:ext>
              </a:extLst>
            </p:cNvPr>
            <p:cNvSpPr txBox="1"/>
            <p:nvPr/>
          </p:nvSpPr>
          <p:spPr>
            <a:xfrm>
              <a:off x="2601157" y="5009879"/>
              <a:ext cx="458780" cy="584775"/>
            </a:xfrm>
            <a:prstGeom prst="rect">
              <a:avLst/>
            </a:prstGeom>
            <a:noFill/>
          </p:spPr>
          <p:txBody>
            <a:bodyPr wrap="none" rtlCol="0">
              <a:spAutoFit/>
            </a:bodyPr>
            <a:lstStyle/>
            <a:p>
              <a:r>
                <a:rPr lang="en-US" sz="3200" dirty="0"/>
                <a:t>&amp;</a:t>
              </a:r>
            </a:p>
          </p:txBody>
        </p:sp>
      </p:grpSp>
      <p:pic>
        <p:nvPicPr>
          <p:cNvPr id="5" name="Picture 4">
            <a:extLst>
              <a:ext uri="{FF2B5EF4-FFF2-40B4-BE49-F238E27FC236}">
                <a16:creationId xmlns:a16="http://schemas.microsoft.com/office/drawing/2014/main" id="{6D101AAE-5E1A-485B-B52C-42984C918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087" y="1407048"/>
            <a:ext cx="8092938" cy="2684335"/>
          </a:xfrm>
          <a:prstGeom prst="rect">
            <a:avLst/>
          </a:prstGeom>
          <a:ln>
            <a:solidFill>
              <a:srgbClr val="93A1A1"/>
            </a:solidFill>
          </a:ln>
        </p:spPr>
      </p:pic>
      <p:pic>
        <p:nvPicPr>
          <p:cNvPr id="8" name="Picture 7">
            <a:extLst>
              <a:ext uri="{FF2B5EF4-FFF2-40B4-BE49-F238E27FC236}">
                <a16:creationId xmlns:a16="http://schemas.microsoft.com/office/drawing/2014/main" id="{0D96CBB9-50DA-4F21-A2DA-2450E49CD6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6720" y="2618360"/>
            <a:ext cx="6506740" cy="3203582"/>
          </a:xfrm>
          <a:prstGeom prst="rect">
            <a:avLst/>
          </a:prstGeom>
          <a:ln>
            <a:solidFill>
              <a:srgbClr val="93A1A1"/>
            </a:solidFill>
          </a:ln>
        </p:spPr>
      </p:pic>
    </p:spTree>
    <p:extLst>
      <p:ext uri="{BB962C8B-B14F-4D97-AF65-F5344CB8AC3E}">
        <p14:creationId xmlns:p14="http://schemas.microsoft.com/office/powerpoint/2010/main" val="790279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A84407-0EA2-4A99-9087-A1BFDBDBC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1448064"/>
            <a:ext cx="7333861" cy="3739289"/>
          </a:xfrm>
          <a:prstGeom prst="rect">
            <a:avLst/>
          </a:prstGeom>
          <a:ln>
            <a:solidFill>
              <a:srgbClr val="93A1A1"/>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Code Reviews &amp; Pull Requests</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773476"/>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development workflows including merge/pull requests and code reviews with </a:t>
            </a:r>
            <a:r>
              <a:rPr lang="en-US">
                <a:latin typeface="+mj-lt"/>
              </a:rPr>
              <a:t>full traceability.</a:t>
            </a:r>
            <a:endParaRPr lang="en-US" dirty="0">
              <a:latin typeface="+mj-lt"/>
            </a:endParaRPr>
          </a:p>
        </p:txBody>
      </p:sp>
      <p:pic>
        <p:nvPicPr>
          <p:cNvPr id="7" name="Picture 6">
            <a:extLst>
              <a:ext uri="{FF2B5EF4-FFF2-40B4-BE49-F238E27FC236}">
                <a16:creationId xmlns:a16="http://schemas.microsoft.com/office/drawing/2014/main" id="{D39AB972-89E2-4F34-AA8A-3B5EFE115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808" y="1791076"/>
            <a:ext cx="7725747" cy="3778636"/>
          </a:xfrm>
          <a:prstGeom prst="rect">
            <a:avLst/>
          </a:prstGeom>
          <a:ln>
            <a:solidFill>
              <a:srgbClr val="93A1A1"/>
            </a:solidFill>
          </a:ln>
        </p:spPr>
      </p:pic>
    </p:spTree>
    <p:extLst>
      <p:ext uri="{BB962C8B-B14F-4D97-AF65-F5344CB8AC3E}">
        <p14:creationId xmlns:p14="http://schemas.microsoft.com/office/powerpoint/2010/main" val="346445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D86294-AE5F-4F56-AD59-37F6E21D3B0A}"/>
              </a:ext>
            </a:extLst>
          </p:cNvPr>
          <p:cNvSpPr>
            <a:spLocks noGrp="1"/>
          </p:cNvSpPr>
          <p:nvPr>
            <p:ph type="title"/>
          </p:nvPr>
        </p:nvSpPr>
        <p:spPr/>
        <p:txBody>
          <a:bodyPr/>
          <a:lstStyle/>
          <a:p>
            <a:r>
              <a:rPr lang="en-US" dirty="0"/>
              <a:t>ALM Unifies Test &amp; Dev</a:t>
            </a:r>
          </a:p>
        </p:txBody>
      </p:sp>
      <p:sp>
        <p:nvSpPr>
          <p:cNvPr id="7" name="Text Placeholder 6">
            <a:extLst>
              <a:ext uri="{FF2B5EF4-FFF2-40B4-BE49-F238E27FC236}">
                <a16:creationId xmlns:a16="http://schemas.microsoft.com/office/drawing/2014/main" id="{D40ED021-CE0C-44ED-B072-C3754C6CA30B}"/>
              </a:ext>
            </a:extLst>
          </p:cNvPr>
          <p:cNvSpPr>
            <a:spLocks noGrp="1"/>
          </p:cNvSpPr>
          <p:nvPr>
            <p:ph type="body" idx="1"/>
          </p:nvPr>
        </p:nvSpPr>
        <p:spPr/>
        <p:txBody>
          <a:bodyPr/>
          <a:lstStyle/>
          <a:p>
            <a:r>
              <a:rPr lang="en-US" dirty="0"/>
              <a:t>With the rise of agile methodologies such as Scrum, XP and Kanban, these three separate "stove-piped" worlds could no longer exist. The term Application Lifecycle Management (or ALM) was the unification of development and testing into a single process</a:t>
            </a:r>
          </a:p>
        </p:txBody>
      </p:sp>
    </p:spTree>
    <p:extLst>
      <p:ext uri="{BB962C8B-B14F-4D97-AF65-F5344CB8AC3E}">
        <p14:creationId xmlns:p14="http://schemas.microsoft.com/office/powerpoint/2010/main" val="1038789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Task Tracking</a:t>
            </a:r>
          </a:p>
        </p:txBody>
      </p:sp>
      <p:sp>
        <p:nvSpPr>
          <p:cNvPr id="6" name="Content Placeholder 4">
            <a:extLst>
              <a:ext uri="{FF2B5EF4-FFF2-40B4-BE49-F238E27FC236}">
                <a16:creationId xmlns:a16="http://schemas.microsoft.com/office/drawing/2014/main" id="{3301E245-DE27-4FC7-B4FD-AB8C7D60ED0D}"/>
              </a:ext>
            </a:extLst>
          </p:cNvPr>
          <p:cNvSpPr txBox="1">
            <a:spLocks/>
          </p:cNvSpPr>
          <p:nvPr/>
        </p:nvSpPr>
        <p:spPr>
          <a:xfrm>
            <a:off x="838200" y="5743852"/>
            <a:ext cx="8501109" cy="949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Track project tasks with customizable workflows.</a:t>
            </a:r>
            <a:br>
              <a:rPr lang="en-US" dirty="0">
                <a:latin typeface="+mj-lt"/>
              </a:rPr>
            </a:br>
            <a:r>
              <a:rPr lang="en-US" dirty="0">
                <a:latin typeface="+mj-lt"/>
              </a:rPr>
              <a:t>Measure progress against the requirements and user stories</a:t>
            </a:r>
          </a:p>
        </p:txBody>
      </p:sp>
      <p:pic>
        <p:nvPicPr>
          <p:cNvPr id="9218" name="Picture 1">
            <a:extLst>
              <a:ext uri="{FF2B5EF4-FFF2-40B4-BE49-F238E27FC236}">
                <a16:creationId xmlns:a16="http://schemas.microsoft.com/office/drawing/2014/main" id="{582EF889-F505-440A-9322-1AD31C2419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816" y="1487333"/>
            <a:ext cx="7209719" cy="28538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7BDEF157-10B4-4185-BC90-488D2C929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675" y="2070917"/>
            <a:ext cx="7209718" cy="29539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DF448D3C-3113-4943-9398-14097FB5C5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831" y="3293183"/>
            <a:ext cx="5486400" cy="2422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40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D9A-12A0-47AF-9689-71D323872231}"/>
              </a:ext>
            </a:extLst>
          </p:cNvPr>
          <p:cNvSpPr>
            <a:spLocks noGrp="1"/>
          </p:cNvSpPr>
          <p:nvPr>
            <p:ph type="title"/>
          </p:nvPr>
        </p:nvSpPr>
        <p:spPr/>
        <p:txBody>
          <a:bodyPr/>
          <a:lstStyle/>
          <a:p>
            <a:r>
              <a:rPr lang="en-US" dirty="0"/>
              <a:t>Build Integrated with CI / CD Tools</a:t>
            </a:r>
          </a:p>
        </p:txBody>
      </p:sp>
      <p:sp>
        <p:nvSpPr>
          <p:cNvPr id="4" name="Rectangle 3">
            <a:extLst>
              <a:ext uri="{FF2B5EF4-FFF2-40B4-BE49-F238E27FC236}">
                <a16:creationId xmlns:a16="http://schemas.microsoft.com/office/drawing/2014/main" id="{5D79E844-1D98-4ACA-A05B-9816D4F74B40}"/>
              </a:ext>
            </a:extLst>
          </p:cNvPr>
          <p:cNvSpPr/>
          <p:nvPr/>
        </p:nvSpPr>
        <p:spPr>
          <a:xfrm>
            <a:off x="734008" y="5490436"/>
            <a:ext cx="9664410" cy="954107"/>
          </a:xfrm>
          <a:prstGeom prst="rect">
            <a:avLst/>
          </a:prstGeom>
        </p:spPr>
        <p:txBody>
          <a:bodyPr wrap="square">
            <a:spAutoFit/>
          </a:bodyPr>
          <a:lstStyle/>
          <a:p>
            <a:r>
              <a:rPr lang="en-US" sz="2800" dirty="0">
                <a:latin typeface="+mj-lt"/>
              </a:rPr>
              <a:t>Build Management in </a:t>
            </a:r>
            <a:r>
              <a:rPr lang="en-US" sz="2800" dirty="0" err="1">
                <a:latin typeface="+mj-lt"/>
              </a:rPr>
              <a:t>SpiraTeam</a:t>
            </a:r>
            <a:r>
              <a:rPr lang="en-US" sz="2800" dirty="0">
                <a:latin typeface="+mj-lt"/>
              </a:rPr>
              <a:t> lets you integrate with continuous integration build servers with full traceability for each build</a:t>
            </a:r>
          </a:p>
        </p:txBody>
      </p:sp>
      <p:pic>
        <p:nvPicPr>
          <p:cNvPr id="6" name="Picture 5">
            <a:extLst>
              <a:ext uri="{FF2B5EF4-FFF2-40B4-BE49-F238E27FC236}">
                <a16:creationId xmlns:a16="http://schemas.microsoft.com/office/drawing/2014/main" id="{73E89243-76E9-4EC4-94FA-DD1317AB7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8" y="1596125"/>
            <a:ext cx="9664411" cy="238804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4D02A1F0-D073-47E0-8366-88CD3B764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836" y="3125733"/>
            <a:ext cx="8770776" cy="2110136"/>
          </a:xfrm>
          <a:prstGeom prst="rect">
            <a:avLst/>
          </a:prstGeom>
          <a:ln>
            <a:solidFill>
              <a:schemeClr val="bg2">
                <a:lumMod val="50000"/>
              </a:schemeClr>
            </a:solidFill>
          </a:ln>
        </p:spPr>
      </p:pic>
    </p:spTree>
    <p:extLst>
      <p:ext uri="{BB962C8B-B14F-4D97-AF65-F5344CB8AC3E}">
        <p14:creationId xmlns:p14="http://schemas.microsoft.com/office/powerpoint/2010/main" val="2295208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9118-C6AB-4A2C-876C-25D49F37961E}"/>
              </a:ext>
            </a:extLst>
          </p:cNvPr>
          <p:cNvSpPr>
            <a:spLocks noGrp="1"/>
          </p:cNvSpPr>
          <p:nvPr>
            <p:ph type="title"/>
          </p:nvPr>
        </p:nvSpPr>
        <p:spPr/>
        <p:txBody>
          <a:bodyPr/>
          <a:lstStyle/>
          <a:p>
            <a:r>
              <a:rPr lang="en-US" dirty="0"/>
              <a:t>Integration with your Favorite IDEs</a:t>
            </a:r>
          </a:p>
        </p:txBody>
      </p:sp>
      <p:pic>
        <p:nvPicPr>
          <p:cNvPr id="4" name="Picture 3">
            <a:extLst>
              <a:ext uri="{FF2B5EF4-FFF2-40B4-BE49-F238E27FC236}">
                <a16:creationId xmlns:a16="http://schemas.microsoft.com/office/drawing/2014/main" id="{6E5B5E5D-C9D4-45B2-A344-D1AA292B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2750"/>
            <a:ext cx="4000000" cy="5161905"/>
          </a:xfrm>
          <a:prstGeom prst="rect">
            <a:avLst/>
          </a:prstGeom>
        </p:spPr>
      </p:pic>
      <p:pic>
        <p:nvPicPr>
          <p:cNvPr id="5" name="Picture 4">
            <a:extLst>
              <a:ext uri="{FF2B5EF4-FFF2-40B4-BE49-F238E27FC236}">
                <a16:creationId xmlns:a16="http://schemas.microsoft.com/office/drawing/2014/main" id="{E54AB7EB-8359-48AE-9FE3-5E3367D7D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962" y="1522750"/>
            <a:ext cx="3334215" cy="2410161"/>
          </a:xfrm>
          <a:prstGeom prst="rect">
            <a:avLst/>
          </a:prstGeom>
        </p:spPr>
      </p:pic>
      <p:pic>
        <p:nvPicPr>
          <p:cNvPr id="6" name="Picture 5">
            <a:extLst>
              <a:ext uri="{FF2B5EF4-FFF2-40B4-BE49-F238E27FC236}">
                <a16:creationId xmlns:a16="http://schemas.microsoft.com/office/drawing/2014/main" id="{F072F58A-BB2F-4FF7-9A0C-6FF2B12C3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961" y="4103701"/>
            <a:ext cx="4134093" cy="2580953"/>
          </a:xfrm>
          <a:prstGeom prst="rect">
            <a:avLst/>
          </a:prstGeom>
          <a:ln>
            <a:solidFill>
              <a:srgbClr val="93A1A1"/>
            </a:solidFill>
          </a:ln>
        </p:spPr>
      </p:pic>
      <p:pic>
        <p:nvPicPr>
          <p:cNvPr id="7" name="Picture 6">
            <a:extLst>
              <a:ext uri="{FF2B5EF4-FFF2-40B4-BE49-F238E27FC236}">
                <a16:creationId xmlns:a16="http://schemas.microsoft.com/office/drawing/2014/main" id="{92D7C3F1-DF81-4A69-8A83-494DECCBAA52}"/>
              </a:ext>
            </a:extLst>
          </p:cNvPr>
          <p:cNvPicPr>
            <a:picLocks noChangeAspect="1"/>
          </p:cNvPicPr>
          <p:nvPr/>
        </p:nvPicPr>
        <p:blipFill>
          <a:blip r:embed="rId5"/>
          <a:stretch>
            <a:fillRect/>
          </a:stretch>
        </p:blipFill>
        <p:spPr>
          <a:xfrm>
            <a:off x="8639639" y="1522750"/>
            <a:ext cx="3175431" cy="2410161"/>
          </a:xfrm>
          <a:prstGeom prst="rect">
            <a:avLst/>
          </a:prstGeom>
        </p:spPr>
      </p:pic>
      <p:pic>
        <p:nvPicPr>
          <p:cNvPr id="11" name="Picture 10">
            <a:extLst>
              <a:ext uri="{FF2B5EF4-FFF2-40B4-BE49-F238E27FC236}">
                <a16:creationId xmlns:a16="http://schemas.microsoft.com/office/drawing/2014/main" id="{CD9B009E-BF5C-4982-9430-06931529A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771" y="1636552"/>
            <a:ext cx="453327" cy="453327"/>
          </a:xfrm>
          <a:prstGeom prst="rect">
            <a:avLst/>
          </a:prstGeom>
        </p:spPr>
      </p:pic>
      <p:pic>
        <p:nvPicPr>
          <p:cNvPr id="12" name="Picture 11">
            <a:extLst>
              <a:ext uri="{FF2B5EF4-FFF2-40B4-BE49-F238E27FC236}">
                <a16:creationId xmlns:a16="http://schemas.microsoft.com/office/drawing/2014/main" id="{13941BB7-EEDC-40FD-B5C8-812175CB5905}"/>
              </a:ext>
            </a:extLst>
          </p:cNvPr>
          <p:cNvPicPr>
            <a:picLocks noChangeAspect="1"/>
          </p:cNvPicPr>
          <p:nvPr/>
        </p:nvPicPr>
        <p:blipFill>
          <a:blip r:embed="rId7"/>
          <a:stretch>
            <a:fillRect/>
          </a:stretch>
        </p:blipFill>
        <p:spPr>
          <a:xfrm>
            <a:off x="3935511" y="2310636"/>
            <a:ext cx="589835" cy="586558"/>
          </a:xfrm>
          <a:prstGeom prst="rect">
            <a:avLst/>
          </a:prstGeom>
        </p:spPr>
      </p:pic>
      <p:pic>
        <p:nvPicPr>
          <p:cNvPr id="13" name="Picture 12">
            <a:extLst>
              <a:ext uri="{FF2B5EF4-FFF2-40B4-BE49-F238E27FC236}">
                <a16:creationId xmlns:a16="http://schemas.microsoft.com/office/drawing/2014/main" id="{D7AF53A7-AA6E-4FC4-A296-1589DE14AC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6472" y="4201053"/>
            <a:ext cx="1621764" cy="381114"/>
          </a:xfrm>
          <a:prstGeom prst="rect">
            <a:avLst/>
          </a:prstGeom>
          <a:solidFill>
            <a:schemeClr val="bg2"/>
          </a:solidFill>
        </p:spPr>
      </p:pic>
      <p:pic>
        <p:nvPicPr>
          <p:cNvPr id="14" name="Picture 13">
            <a:extLst>
              <a:ext uri="{FF2B5EF4-FFF2-40B4-BE49-F238E27FC236}">
                <a16:creationId xmlns:a16="http://schemas.microsoft.com/office/drawing/2014/main" id="{D6C19589-40E6-44B0-89D7-00F7FE0015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81316" y="1790892"/>
            <a:ext cx="597973" cy="597973"/>
          </a:xfrm>
          <a:prstGeom prst="rect">
            <a:avLst/>
          </a:prstGeom>
        </p:spPr>
      </p:pic>
    </p:spTree>
    <p:extLst>
      <p:ext uri="{BB962C8B-B14F-4D97-AF65-F5344CB8AC3E}">
        <p14:creationId xmlns:p14="http://schemas.microsoft.com/office/powerpoint/2010/main" val="3554426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559293" y="474786"/>
            <a:ext cx="6152921" cy="2338754"/>
          </a:xfrm>
        </p:spPr>
        <p:txBody>
          <a:bodyPr>
            <a:normAutofit/>
          </a:bodyPr>
          <a:lstStyle/>
          <a:p>
            <a:r>
              <a:rPr lang="en-US" sz="6000" b="0" dirty="0"/>
              <a:t>Everyone</a:t>
            </a:r>
          </a:p>
        </p:txBody>
      </p:sp>
    </p:spTree>
    <p:extLst>
      <p:ext uri="{BB962C8B-B14F-4D97-AF65-F5344CB8AC3E}">
        <p14:creationId xmlns:p14="http://schemas.microsoft.com/office/powerpoint/2010/main" val="1026845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Collaboration and Instant Messaging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823752"/>
            <a:ext cx="9201539" cy="870012"/>
          </a:xfrm>
        </p:spPr>
        <p:txBody>
          <a:bodyPr>
            <a:noAutofit/>
          </a:bodyPr>
          <a:lstStyle/>
          <a:p>
            <a:pPr marL="0" indent="0">
              <a:buNone/>
            </a:pPr>
            <a:r>
              <a:rPr lang="en-US" dirty="0">
                <a:latin typeface="+mj-lt"/>
              </a:rPr>
              <a:t>Real-time collaboration and communication with </a:t>
            </a:r>
            <a:r>
              <a:rPr lang="en-US" dirty="0" err="1">
                <a:latin typeface="+mj-lt"/>
              </a:rPr>
              <a:t>SpiraTeam</a:t>
            </a:r>
            <a:r>
              <a:rPr lang="en-US" dirty="0">
                <a:latin typeface="+mj-lt"/>
              </a:rPr>
              <a:t> instant messenger, artifact following, RSS Feeds and Email</a:t>
            </a:r>
          </a:p>
        </p:txBody>
      </p:sp>
      <p:grpSp>
        <p:nvGrpSpPr>
          <p:cNvPr id="2" name="Group 1">
            <a:extLst>
              <a:ext uri="{FF2B5EF4-FFF2-40B4-BE49-F238E27FC236}">
                <a16:creationId xmlns:a16="http://schemas.microsoft.com/office/drawing/2014/main" id="{BB13B882-EB3E-4380-BB30-DC862DD185AC}"/>
              </a:ext>
            </a:extLst>
          </p:cNvPr>
          <p:cNvGrpSpPr/>
          <p:nvPr/>
        </p:nvGrpSpPr>
        <p:grpSpPr>
          <a:xfrm>
            <a:off x="1001697" y="1597819"/>
            <a:ext cx="9607119" cy="4225932"/>
            <a:chOff x="1001697" y="1597819"/>
            <a:chExt cx="8107363" cy="3662362"/>
          </a:xfrm>
        </p:grpSpPr>
        <p:pic>
          <p:nvPicPr>
            <p:cNvPr id="6" name="Picture 11">
              <a:extLst>
                <a:ext uri="{FF2B5EF4-FFF2-40B4-BE49-F238E27FC236}">
                  <a16:creationId xmlns:a16="http://schemas.microsoft.com/office/drawing/2014/main" id="{EAE3444F-EF0D-4091-B905-323E2AE21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097" y="2934494"/>
              <a:ext cx="6049963"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2107FDF-A9FE-43E3-98F7-BF45FBF03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97" y="1597819"/>
              <a:ext cx="32004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311AD4C-BB47-4A1C-9733-3D41F244B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697" y="1796256"/>
              <a:ext cx="44481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3752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SpiraTeam</a:t>
            </a:r>
            <a:r>
              <a:rPr lang="en-US" dirty="0"/>
              <a: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Recap: Harmony Across Ecosystems</a:t>
            </a:r>
          </a:p>
        </p:txBody>
      </p:sp>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SpiraTeam</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grpSp>
        <p:nvGrpSpPr>
          <p:cNvPr id="9" name="Group 8">
            <a:extLst>
              <a:ext uri="{FF2B5EF4-FFF2-40B4-BE49-F238E27FC236}">
                <a16:creationId xmlns:a16="http://schemas.microsoft.com/office/drawing/2014/main" id="{B35248BD-A5F3-4E61-A2DA-49CAE4F63B47}"/>
              </a:ext>
            </a:extLst>
          </p:cNvPr>
          <p:cNvGrpSpPr/>
          <p:nvPr/>
        </p:nvGrpSpPr>
        <p:grpSpPr>
          <a:xfrm>
            <a:off x="1415249" y="1606858"/>
            <a:ext cx="4953740" cy="4953740"/>
            <a:chOff x="1415249" y="1606858"/>
            <a:chExt cx="4953740" cy="4953740"/>
          </a:xfrm>
        </p:grpSpPr>
        <p:pic>
          <p:nvPicPr>
            <p:cNvPr id="10" name="Picture 9">
              <a:extLst>
                <a:ext uri="{FF2B5EF4-FFF2-40B4-BE49-F238E27FC236}">
                  <a16:creationId xmlns:a16="http://schemas.microsoft.com/office/drawing/2014/main" id="{63A25D43-788E-41F7-BA17-4CD996C3817B}"/>
                </a:ext>
              </a:extLst>
            </p:cNvPr>
            <p:cNvPicPr>
              <a:picLocks noChangeAspect="1"/>
            </p:cNvPicPr>
            <p:nvPr/>
          </p:nvPicPr>
          <p:blipFill>
            <a:blip r:embed="rId2"/>
            <a:stretch>
              <a:fillRect/>
            </a:stretch>
          </p:blipFill>
          <p:spPr>
            <a:xfrm>
              <a:off x="1415249" y="1606858"/>
              <a:ext cx="4953740" cy="4953740"/>
            </a:xfrm>
            <a:prstGeom prst="rect">
              <a:avLst/>
            </a:prstGeom>
          </p:spPr>
        </p:pic>
        <p:pic>
          <p:nvPicPr>
            <p:cNvPr id="11" name="Graphic 10">
              <a:extLst>
                <a:ext uri="{FF2B5EF4-FFF2-40B4-BE49-F238E27FC236}">
                  <a16:creationId xmlns:a16="http://schemas.microsoft.com/office/drawing/2014/main" id="{DC562EC5-3BD5-4550-ACC0-5B012AAE68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6236" y="3438701"/>
              <a:ext cx="771603" cy="890702"/>
            </a:xfrm>
            <a:prstGeom prst="rect">
              <a:avLst/>
            </a:prstGeom>
          </p:spPr>
        </p:pic>
      </p:grpSp>
    </p:spTree>
    <p:extLst>
      <p:ext uri="{BB962C8B-B14F-4D97-AF65-F5344CB8AC3E}">
        <p14:creationId xmlns:p14="http://schemas.microsoft.com/office/powerpoint/2010/main" val="2265972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5AEDA99C-D605-6242-8F9D-C447ECD20684}"/>
              </a:ext>
            </a:extLst>
          </p:cNvPr>
          <p:cNvSpPr/>
          <p:nvPr/>
        </p:nvSpPr>
        <p:spPr>
          <a:xfrm>
            <a:off x="4287780" y="4318364"/>
            <a:ext cx="3377960" cy="1980861"/>
          </a:xfrm>
          <a:prstGeom prst="roundRect">
            <a:avLst>
              <a:gd name="adj" fmla="val 4046"/>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Import / Conversion</a:t>
            </a:r>
          </a:p>
        </p:txBody>
      </p:sp>
      <p:pic>
        <p:nvPicPr>
          <p:cNvPr id="1028" name="Picture 4" descr="Microsoft, office, 365, excel, logo Free Icon of Logos Microsoft Office 365">
            <a:extLst>
              <a:ext uri="{FF2B5EF4-FFF2-40B4-BE49-F238E27FC236}">
                <a16:creationId xmlns:a16="http://schemas.microsoft.com/office/drawing/2014/main" id="{279602B5-C635-964B-8696-908F1CA61F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804" y="4851816"/>
            <a:ext cx="366749" cy="3717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oft, office, 365, word, logo Free Icon of Logos Microsoft Office 365">
            <a:extLst>
              <a:ext uri="{FF2B5EF4-FFF2-40B4-BE49-F238E27FC236}">
                <a16:creationId xmlns:a16="http://schemas.microsoft.com/office/drawing/2014/main" id="{3F164D7B-DDE7-3D4F-AEA5-67E901379B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007" y="4865357"/>
            <a:ext cx="366748" cy="3717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Rail Importer">
            <a:extLst>
              <a:ext uri="{FF2B5EF4-FFF2-40B4-BE49-F238E27FC236}">
                <a16:creationId xmlns:a16="http://schemas.microsoft.com/office/drawing/2014/main" id="{6C608882-90F0-0D49-8D60-D6EC36EAE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138" y="5427415"/>
            <a:ext cx="422381" cy="4223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P ALM / Quality Center Importer">
            <a:extLst>
              <a:ext uri="{FF2B5EF4-FFF2-40B4-BE49-F238E27FC236}">
                <a16:creationId xmlns:a16="http://schemas.microsoft.com/office/drawing/2014/main" id="{450EF3B1-F8F5-0742-80CF-116667A90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908" y="4894641"/>
            <a:ext cx="313172" cy="313172"/>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EE4D9370-54A9-024E-8DD6-A458522EBC8F}"/>
              </a:ext>
            </a:extLst>
          </p:cNvPr>
          <p:cNvPicPr>
            <a:picLocks noChangeAspect="1"/>
          </p:cNvPicPr>
          <p:nvPr/>
        </p:nvPicPr>
        <p:blipFill rotWithShape="1">
          <a:blip r:embed="rId6"/>
          <a:srcRect l="1" t="6320" r="11372"/>
          <a:stretch/>
        </p:blipFill>
        <p:spPr>
          <a:xfrm>
            <a:off x="5976947" y="4870557"/>
            <a:ext cx="407115" cy="406417"/>
          </a:xfrm>
          <a:prstGeom prst="rect">
            <a:avLst/>
          </a:prstGeom>
        </p:spPr>
      </p:pic>
      <p:pic>
        <p:nvPicPr>
          <p:cNvPr id="1038" name="Picture 14" descr="TestLink Importer">
            <a:extLst>
              <a:ext uri="{FF2B5EF4-FFF2-40B4-BE49-F238E27FC236}">
                <a16:creationId xmlns:a16="http://schemas.microsoft.com/office/drawing/2014/main" id="{FCF2BC7C-21C9-A843-B35C-568D413FD7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9863" y="4844048"/>
            <a:ext cx="422381" cy="4223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est Director Importer">
            <a:extLst>
              <a:ext uri="{FF2B5EF4-FFF2-40B4-BE49-F238E27FC236}">
                <a16:creationId xmlns:a16="http://schemas.microsoft.com/office/drawing/2014/main" id="{C1F5143F-1857-9047-94F2-82E6E1D5AC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6666" y="5410788"/>
            <a:ext cx="422381" cy="4223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S Test Manager 2010 Importer">
            <a:extLst>
              <a:ext uri="{FF2B5EF4-FFF2-40B4-BE49-F238E27FC236}">
                <a16:creationId xmlns:a16="http://schemas.microsoft.com/office/drawing/2014/main" id="{886110E1-6BB2-C049-A578-660A07E8AF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088" y="5432475"/>
            <a:ext cx="422381" cy="42238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a:extLst>
              <a:ext uri="{FF2B5EF4-FFF2-40B4-BE49-F238E27FC236}">
                <a16:creationId xmlns:a16="http://schemas.microsoft.com/office/drawing/2014/main" id="{F0B692DA-9572-A343-A333-6AFDFF87AB63}"/>
              </a:ext>
            </a:extLst>
          </p:cNvPr>
          <p:cNvGrpSpPr/>
          <p:nvPr/>
        </p:nvGrpSpPr>
        <p:grpSpPr>
          <a:xfrm>
            <a:off x="7953438" y="1204827"/>
            <a:ext cx="4074991" cy="2284261"/>
            <a:chOff x="6120001" y="909481"/>
            <a:chExt cx="2893370" cy="1732383"/>
          </a:xfrm>
        </p:grpSpPr>
        <p:sp>
          <p:nvSpPr>
            <p:cNvPr id="11" name="Rectangle : coins arrondis 10">
              <a:extLst>
                <a:ext uri="{FF2B5EF4-FFF2-40B4-BE49-F238E27FC236}">
                  <a16:creationId xmlns:a16="http://schemas.microsoft.com/office/drawing/2014/main" id="{7A9DAA1C-AA18-A440-AED5-529C5EC16353}"/>
                </a:ext>
              </a:extLst>
            </p:cNvPr>
            <p:cNvSpPr/>
            <p:nvPr/>
          </p:nvSpPr>
          <p:spPr>
            <a:xfrm>
              <a:off x="6120001" y="909481"/>
              <a:ext cx="2893370" cy="1732383"/>
            </a:xfrm>
            <a:prstGeom prst="roundRect">
              <a:avLst>
                <a:gd name="adj" fmla="val 263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Automation</a:t>
              </a:r>
            </a:p>
          </p:txBody>
        </p:sp>
        <p:pic>
          <p:nvPicPr>
            <p:cNvPr id="1050" name="Picture 26" descr="Command-Line Plug-In">
              <a:extLst>
                <a:ext uri="{FF2B5EF4-FFF2-40B4-BE49-F238E27FC236}">
                  <a16:creationId xmlns:a16="http://schemas.microsoft.com/office/drawing/2014/main" id="{FEAFEA76-FC46-F34D-9DAC-C68206C55C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8940" y="1254396"/>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SoapUI Plug-In">
              <a:extLst>
                <a:ext uri="{FF2B5EF4-FFF2-40B4-BE49-F238E27FC236}">
                  <a16:creationId xmlns:a16="http://schemas.microsoft.com/office/drawing/2014/main" id="{2484E139-54C0-7744-B33F-4080A54D12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8399" y="1739855"/>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Ranorex Plug-In">
              <a:extLst>
                <a:ext uri="{FF2B5EF4-FFF2-40B4-BE49-F238E27FC236}">
                  <a16:creationId xmlns:a16="http://schemas.microsoft.com/office/drawing/2014/main" id="{B54562A3-53BD-484D-BE51-2886319E40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66375" y="1764289"/>
              <a:ext cx="329184" cy="32918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Froglogic Squish Plug-In">
              <a:extLst>
                <a:ext uri="{FF2B5EF4-FFF2-40B4-BE49-F238E27FC236}">
                  <a16:creationId xmlns:a16="http://schemas.microsoft.com/office/drawing/2014/main" id="{F4AD8760-6F93-E847-B20D-CC57BB09E5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18889" y="2223519"/>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ZAPTEST Plug-In">
              <a:extLst>
                <a:ext uri="{FF2B5EF4-FFF2-40B4-BE49-F238E27FC236}">
                  <a16:creationId xmlns:a16="http://schemas.microsoft.com/office/drawing/2014/main" id="{CEFBC3DB-F523-974A-977F-E1F78D7089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25403" y="1752995"/>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TestingAnywhere Plug-In">
              <a:extLst>
                <a:ext uri="{FF2B5EF4-FFF2-40B4-BE49-F238E27FC236}">
                  <a16:creationId xmlns:a16="http://schemas.microsoft.com/office/drawing/2014/main" id="{EC74A325-DEAE-9D42-8F59-E44BCB5074A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9316" y="1263117"/>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Rational Functional Tester Plug-In">
              <a:extLst>
                <a:ext uri="{FF2B5EF4-FFF2-40B4-BE49-F238E27FC236}">
                  <a16:creationId xmlns:a16="http://schemas.microsoft.com/office/drawing/2014/main" id="{A4417A6E-5CCF-E640-8CC2-3C8FACCD09F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3408" y="2198912"/>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BadBoy Plug-In">
              <a:extLst>
                <a:ext uri="{FF2B5EF4-FFF2-40B4-BE49-F238E27FC236}">
                  <a16:creationId xmlns:a16="http://schemas.microsoft.com/office/drawing/2014/main" id="{294A3262-D0C4-3D4A-B8C2-980D7536F69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73808" y="1254522"/>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MicroFocus TestPartner Plug-In">
              <a:extLst>
                <a:ext uri="{FF2B5EF4-FFF2-40B4-BE49-F238E27FC236}">
                  <a16:creationId xmlns:a16="http://schemas.microsoft.com/office/drawing/2014/main" id="{8932ACD4-F337-DC41-8753-A6B2F91DBB3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94383" y="2220488"/>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65256771-0753-4444-81B7-503B1769C38D}"/>
                </a:ext>
              </a:extLst>
            </p:cNvPr>
            <p:cNvPicPr>
              <a:picLocks noChangeAspect="1"/>
            </p:cNvPicPr>
            <p:nvPr/>
          </p:nvPicPr>
          <p:blipFill>
            <a:blip r:embed="rId19"/>
            <a:stretch>
              <a:fillRect/>
            </a:stretch>
          </p:blipFill>
          <p:spPr>
            <a:xfrm>
              <a:off x="6752066" y="1194018"/>
              <a:ext cx="418738" cy="418738"/>
            </a:xfrm>
            <a:prstGeom prst="rect">
              <a:avLst/>
            </a:prstGeom>
          </p:spPr>
        </p:pic>
      </p:grpSp>
      <p:sp>
        <p:nvSpPr>
          <p:cNvPr id="13" name="Rectangle : coins arrondis 12">
            <a:extLst>
              <a:ext uri="{FF2B5EF4-FFF2-40B4-BE49-F238E27FC236}">
                <a16:creationId xmlns:a16="http://schemas.microsoft.com/office/drawing/2014/main" id="{4A4CED77-9E2D-2F45-9436-943567B849E0}"/>
              </a:ext>
            </a:extLst>
          </p:cNvPr>
          <p:cNvSpPr/>
          <p:nvPr/>
        </p:nvSpPr>
        <p:spPr>
          <a:xfrm>
            <a:off x="550986" y="4934928"/>
            <a:ext cx="3388076" cy="1341255"/>
          </a:xfrm>
          <a:prstGeom prst="roundRect">
            <a:avLst>
              <a:gd name="adj" fmla="val 4363"/>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err="1">
                <a:solidFill>
                  <a:schemeClr val="accent2">
                    <a:lumMod val="50000"/>
                  </a:schemeClr>
                </a:solidFill>
                <a:latin typeface="Josefin Sans" pitchFamily="2" charset="77"/>
              </a:rPr>
              <a:t>Load</a:t>
            </a:r>
            <a:r>
              <a:rPr lang="fr-FR" sz="1867" b="1" dirty="0">
                <a:solidFill>
                  <a:schemeClr val="accent2">
                    <a:lumMod val="50000"/>
                  </a:schemeClr>
                </a:solidFill>
                <a:latin typeface="Josefin Sans" pitchFamily="2" charset="77"/>
              </a:rPr>
              <a:t> </a:t>
            </a:r>
            <a:r>
              <a:rPr lang="fr-FR" sz="1867" b="1" dirty="0" err="1">
                <a:solidFill>
                  <a:schemeClr val="accent2">
                    <a:lumMod val="50000"/>
                  </a:schemeClr>
                </a:solidFill>
                <a:latin typeface="Josefin Sans" pitchFamily="2" charset="77"/>
              </a:rPr>
              <a:t>Testing</a:t>
            </a:r>
            <a:endParaRPr lang="fr-FR" sz="1867" b="1" dirty="0">
              <a:solidFill>
                <a:schemeClr val="accent2">
                  <a:lumMod val="50000"/>
                </a:schemeClr>
              </a:solidFill>
              <a:latin typeface="Josefin Sans" pitchFamily="2" charset="77"/>
            </a:endParaRPr>
          </a:p>
        </p:txBody>
      </p:sp>
      <p:pic>
        <p:nvPicPr>
          <p:cNvPr id="1082" name="Picture 58" descr="LoadRunner Plug-In">
            <a:extLst>
              <a:ext uri="{FF2B5EF4-FFF2-40B4-BE49-F238E27FC236}">
                <a16:creationId xmlns:a16="http://schemas.microsoft.com/office/drawing/2014/main" id="{880BA216-E595-D048-B88C-DD3DEE4CE4F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49932" y="5787390"/>
            <a:ext cx="360119" cy="360119"/>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NeoLoad Plug-In">
            <a:extLst>
              <a:ext uri="{FF2B5EF4-FFF2-40B4-BE49-F238E27FC236}">
                <a16:creationId xmlns:a16="http://schemas.microsoft.com/office/drawing/2014/main" id="{DC17706B-4059-E549-92DE-BB4F4D29893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25444" y="5399378"/>
            <a:ext cx="325660" cy="32566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OctoPerf | OpsMatters">
            <a:extLst>
              <a:ext uri="{FF2B5EF4-FFF2-40B4-BE49-F238E27FC236}">
                <a16:creationId xmlns:a16="http://schemas.microsoft.com/office/drawing/2014/main" id="{68617588-AE5C-AD42-B254-BBDE0E8C8B8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93489" y="5292112"/>
            <a:ext cx="445485" cy="445485"/>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WebLOAD Icon">
            <a:extLst>
              <a:ext uri="{FF2B5EF4-FFF2-40B4-BE49-F238E27FC236}">
                <a16:creationId xmlns:a16="http://schemas.microsoft.com/office/drawing/2014/main" id="{5972BF5C-4A41-174E-A4A3-76E0F0319CD8}"/>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580" r="-1"/>
          <a:stretch/>
        </p:blipFill>
        <p:spPr bwMode="auto">
          <a:xfrm>
            <a:off x="2200730" y="5814257"/>
            <a:ext cx="430569" cy="4219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 coins arrondis 13">
            <a:extLst>
              <a:ext uri="{FF2B5EF4-FFF2-40B4-BE49-F238E27FC236}">
                <a16:creationId xmlns:a16="http://schemas.microsoft.com/office/drawing/2014/main" id="{7771D7C8-B7D5-094E-9F20-892B6984C242}"/>
              </a:ext>
            </a:extLst>
          </p:cNvPr>
          <p:cNvSpPr/>
          <p:nvPr/>
        </p:nvSpPr>
        <p:spPr>
          <a:xfrm>
            <a:off x="517035" y="2172566"/>
            <a:ext cx="3415642" cy="2557653"/>
          </a:xfrm>
          <a:prstGeom prst="roundRect">
            <a:avLst>
              <a:gd name="adj" fmla="val 387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Unit </a:t>
            </a:r>
            <a:r>
              <a:rPr lang="fr-FR" sz="1867" b="1" dirty="0" err="1">
                <a:solidFill>
                  <a:schemeClr val="accent2">
                    <a:lumMod val="50000"/>
                  </a:schemeClr>
                </a:solidFill>
                <a:latin typeface="Josefin Sans" pitchFamily="2" charset="77"/>
              </a:rPr>
              <a:t>Testing</a:t>
            </a:r>
            <a:endParaRPr lang="fr-FR" sz="1867" b="1" dirty="0">
              <a:solidFill>
                <a:schemeClr val="accent2">
                  <a:lumMod val="50000"/>
                </a:schemeClr>
              </a:solidFill>
              <a:latin typeface="Josefin Sans" pitchFamily="2" charset="77"/>
            </a:endParaRPr>
          </a:p>
        </p:txBody>
      </p:sp>
      <p:pic>
        <p:nvPicPr>
          <p:cNvPr id="1092" name="Picture 68" descr="NUnit Add-In">
            <a:extLst>
              <a:ext uri="{FF2B5EF4-FFF2-40B4-BE49-F238E27FC236}">
                <a16:creationId xmlns:a16="http://schemas.microsoft.com/office/drawing/2014/main" id="{6798D0E2-2624-D347-9D35-515C1FB53AB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07529" y="2643494"/>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Visual Studio 2017 Icon">
            <a:extLst>
              <a:ext uri="{FF2B5EF4-FFF2-40B4-BE49-F238E27FC236}">
                <a16:creationId xmlns:a16="http://schemas.microsoft.com/office/drawing/2014/main" id="{80FA7955-E09D-2C4B-B68F-774BF7D837D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68647" y="2693823"/>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TestNG Listener">
            <a:extLst>
              <a:ext uri="{FF2B5EF4-FFF2-40B4-BE49-F238E27FC236}">
                <a16:creationId xmlns:a16="http://schemas.microsoft.com/office/drawing/2014/main" id="{E5CA6295-2559-1248-84FD-F01D702109F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57557" y="3968536"/>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JUnit Extension">
            <a:extLst>
              <a:ext uri="{FF2B5EF4-FFF2-40B4-BE49-F238E27FC236}">
                <a16:creationId xmlns:a16="http://schemas.microsoft.com/office/drawing/2014/main" id="{C79EEC4C-DC0F-EE4F-9AC4-4CE280364D2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1795" y="2643494"/>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erl TAP Extension">
            <a:extLst>
              <a:ext uri="{FF2B5EF4-FFF2-40B4-BE49-F238E27FC236}">
                <a16:creationId xmlns:a16="http://schemas.microsoft.com/office/drawing/2014/main" id="{2F1B6D4B-6938-A641-AA8E-F22360EFF62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11983" y="3343102"/>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MochaJS Reporter">
            <a:extLst>
              <a:ext uri="{FF2B5EF4-FFF2-40B4-BE49-F238E27FC236}">
                <a16:creationId xmlns:a16="http://schemas.microsoft.com/office/drawing/2014/main" id="{3078C06E-B40B-4248-A871-26DB2255AC5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58870" y="2667891"/>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UnitJS Extension">
            <a:extLst>
              <a:ext uri="{FF2B5EF4-FFF2-40B4-BE49-F238E27FC236}">
                <a16:creationId xmlns:a16="http://schemas.microsoft.com/office/drawing/2014/main" id="{63216D99-0F4B-7F41-8468-F13A0D22539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91525" y="4033557"/>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JasmineJS Reporter">
            <a:extLst>
              <a:ext uri="{FF2B5EF4-FFF2-40B4-BE49-F238E27FC236}">
                <a16:creationId xmlns:a16="http://schemas.microsoft.com/office/drawing/2014/main" id="{07DB79C0-C19C-6E49-BF5D-7D169E98997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363784" y="3366595"/>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Jest Reporter">
            <a:extLst>
              <a:ext uri="{FF2B5EF4-FFF2-40B4-BE49-F238E27FC236}">
                <a16:creationId xmlns:a16="http://schemas.microsoft.com/office/drawing/2014/main" id="{B33B77D9-B421-4143-8F76-AFD4A291821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78836" y="3366595"/>
            <a:ext cx="336069" cy="3256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PHPUnit Extension">
            <a:extLst>
              <a:ext uri="{FF2B5EF4-FFF2-40B4-BE49-F238E27FC236}">
                <a16:creationId xmlns:a16="http://schemas.microsoft.com/office/drawing/2014/main" id="{A138CEEF-9ED9-1943-9414-ABE3230A4BA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91795" y="4029533"/>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PyTest Extension for SpiraTest">
            <a:extLst>
              <a:ext uri="{FF2B5EF4-FFF2-40B4-BE49-F238E27FC236}">
                <a16:creationId xmlns:a16="http://schemas.microsoft.com/office/drawing/2014/main" id="{529DE34F-5155-ED40-99FE-86C2CFBAD683}"/>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6383" y="4027546"/>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VSTS MS-Test 2008 Extension">
            <a:extLst>
              <a:ext uri="{FF2B5EF4-FFF2-40B4-BE49-F238E27FC236}">
                <a16:creationId xmlns:a16="http://schemas.microsoft.com/office/drawing/2014/main" id="{0B3EE655-E8EE-3E4C-9800-B5C523E4F876}"/>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0586" y="3284543"/>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VSTS MS-Test 2010 Extension">
            <a:extLst>
              <a:ext uri="{FF2B5EF4-FFF2-40B4-BE49-F238E27FC236}">
                <a16:creationId xmlns:a16="http://schemas.microsoft.com/office/drawing/2014/main" id="{3B99A56A-B327-B742-8741-D25B299A8F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5717" y="2662418"/>
            <a:ext cx="398588" cy="3862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 coins arrondis 14">
            <a:extLst>
              <a:ext uri="{FF2B5EF4-FFF2-40B4-BE49-F238E27FC236}">
                <a16:creationId xmlns:a16="http://schemas.microsoft.com/office/drawing/2014/main" id="{CB5C11F5-9C7B-F244-82FD-A374249FD669}"/>
              </a:ext>
            </a:extLst>
          </p:cNvPr>
          <p:cNvSpPr/>
          <p:nvPr/>
        </p:nvSpPr>
        <p:spPr>
          <a:xfrm>
            <a:off x="517035" y="1216636"/>
            <a:ext cx="3388076" cy="830446"/>
          </a:xfrm>
          <a:prstGeom prst="roundRect">
            <a:avLst>
              <a:gd name="adj" fmla="val 374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IDE</a:t>
            </a:r>
          </a:p>
        </p:txBody>
      </p:sp>
      <p:pic>
        <p:nvPicPr>
          <p:cNvPr id="1120" name="Picture 96" descr="Visual Studio 2017 Add-In">
            <a:extLst>
              <a:ext uri="{FF2B5EF4-FFF2-40B4-BE49-F238E27FC236}">
                <a16:creationId xmlns:a16="http://schemas.microsoft.com/office/drawing/2014/main" id="{481119AA-E87E-6342-BD95-A9450B67D85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8998" y="1573714"/>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Visual Studio Code Add-In">
            <a:extLst>
              <a:ext uri="{FF2B5EF4-FFF2-40B4-BE49-F238E27FC236}">
                <a16:creationId xmlns:a16="http://schemas.microsoft.com/office/drawing/2014/main" id="{4A58832C-7DF8-7344-9355-CB5C79F6862A}"/>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004379" y="1591803"/>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JetBrains IDEs Plugin">
            <a:extLst>
              <a:ext uri="{FF2B5EF4-FFF2-40B4-BE49-F238E27FC236}">
                <a16:creationId xmlns:a16="http://schemas.microsoft.com/office/drawing/2014/main" id="{D9F836D8-6FF0-1C46-9112-4653DB5A312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513901" y="1527384"/>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Eclipse/Mylyn Plug-In">
            <a:extLst>
              <a:ext uri="{FF2B5EF4-FFF2-40B4-BE49-F238E27FC236}">
                <a16:creationId xmlns:a16="http://schemas.microsoft.com/office/drawing/2014/main" id="{07F28396-A3D2-E44F-8133-4F5A1D0950B4}"/>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49031" y="1555006"/>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Visual Studio 2012+ Add-In">
            <a:extLst>
              <a:ext uri="{FF2B5EF4-FFF2-40B4-BE49-F238E27FC236}">
                <a16:creationId xmlns:a16="http://schemas.microsoft.com/office/drawing/2014/main" id="{AC2235A5-04CD-4745-A202-246E79E924E5}"/>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57688" y="1580008"/>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Visual Studio 2010 Add-In">
            <a:extLst>
              <a:ext uri="{FF2B5EF4-FFF2-40B4-BE49-F238E27FC236}">
                <a16:creationId xmlns:a16="http://schemas.microsoft.com/office/drawing/2014/main" id="{761A62FE-E5F4-FC4A-8565-0F08A3C0F9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8727" y="1595586"/>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Visual Studio 2005/2008 Add-In">
            <a:extLst>
              <a:ext uri="{FF2B5EF4-FFF2-40B4-BE49-F238E27FC236}">
                <a16:creationId xmlns:a16="http://schemas.microsoft.com/office/drawing/2014/main" id="{86F6817C-A5C8-F34F-9BB6-C4576A4133F7}"/>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061804" y="1573714"/>
            <a:ext cx="361885" cy="3618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 coins arrondis 15">
            <a:extLst>
              <a:ext uri="{FF2B5EF4-FFF2-40B4-BE49-F238E27FC236}">
                <a16:creationId xmlns:a16="http://schemas.microsoft.com/office/drawing/2014/main" id="{0AF67891-5CDD-DD46-8C1C-998A7452BD54}"/>
              </a:ext>
            </a:extLst>
          </p:cNvPr>
          <p:cNvSpPr/>
          <p:nvPr/>
        </p:nvSpPr>
        <p:spPr>
          <a:xfrm>
            <a:off x="4277663" y="1238146"/>
            <a:ext cx="3388076" cy="824428"/>
          </a:xfrm>
          <a:prstGeom prst="roundRect">
            <a:avLst>
              <a:gd name="adj" fmla="val 9641"/>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CI/CD</a:t>
            </a:r>
          </a:p>
        </p:txBody>
      </p:sp>
      <p:pic>
        <p:nvPicPr>
          <p:cNvPr id="1162" name="Picture 138" descr="Axosoft Plug-In">
            <a:extLst>
              <a:ext uri="{FF2B5EF4-FFF2-40B4-BE49-F238E27FC236}">
                <a16:creationId xmlns:a16="http://schemas.microsoft.com/office/drawing/2014/main" id="{1B567296-3D32-8A4D-85E4-C002ED59F98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033260" y="4891463"/>
            <a:ext cx="372177" cy="48147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 coins arrondis 16">
            <a:extLst>
              <a:ext uri="{FF2B5EF4-FFF2-40B4-BE49-F238E27FC236}">
                <a16:creationId xmlns:a16="http://schemas.microsoft.com/office/drawing/2014/main" id="{063F895F-928A-5C4A-BE22-35021B434189}"/>
              </a:ext>
            </a:extLst>
          </p:cNvPr>
          <p:cNvSpPr/>
          <p:nvPr/>
        </p:nvSpPr>
        <p:spPr>
          <a:xfrm>
            <a:off x="7960823" y="3572965"/>
            <a:ext cx="4074991" cy="2739591"/>
          </a:xfrm>
          <a:prstGeom prst="roundRect">
            <a:avLst>
              <a:gd name="adj" fmla="val 387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Bug-</a:t>
            </a:r>
            <a:r>
              <a:rPr lang="fr-FR" sz="1867" b="1" dirty="0" err="1">
                <a:solidFill>
                  <a:schemeClr val="accent2">
                    <a:lumMod val="50000"/>
                  </a:schemeClr>
                </a:solidFill>
                <a:latin typeface="Josefin Sans" pitchFamily="2" charset="77"/>
              </a:rPr>
              <a:t>Tracking</a:t>
            </a:r>
            <a:endParaRPr lang="fr-FR" sz="1867" b="1" dirty="0">
              <a:solidFill>
                <a:schemeClr val="accent2">
                  <a:lumMod val="50000"/>
                </a:schemeClr>
              </a:solidFill>
              <a:latin typeface="Josefin Sans" pitchFamily="2" charset="77"/>
            </a:endParaRPr>
          </a:p>
        </p:txBody>
      </p:sp>
      <p:pic>
        <p:nvPicPr>
          <p:cNvPr id="1142" name="Picture 118" descr="JIRA Plug-In">
            <a:extLst>
              <a:ext uri="{FF2B5EF4-FFF2-40B4-BE49-F238E27FC236}">
                <a16:creationId xmlns:a16="http://schemas.microsoft.com/office/drawing/2014/main" id="{F0AEB4E4-5E17-484A-9A3D-267E11CA47E1}"/>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1145260" y="4354812"/>
            <a:ext cx="444339" cy="444339"/>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Azure DevOps Logo">
            <a:extLst>
              <a:ext uri="{FF2B5EF4-FFF2-40B4-BE49-F238E27FC236}">
                <a16:creationId xmlns:a16="http://schemas.microsoft.com/office/drawing/2014/main" id="{A5BE04E0-E0E5-0B40-A5F3-C9CED568D121}"/>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416410" y="4312558"/>
            <a:ext cx="453431" cy="453431"/>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GitLab Plug-In">
            <a:extLst>
              <a:ext uri="{FF2B5EF4-FFF2-40B4-BE49-F238E27FC236}">
                <a16:creationId xmlns:a16="http://schemas.microsoft.com/office/drawing/2014/main" id="{6B418547-F5E9-9341-86DB-739A46CE558F}"/>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9716887" y="4238501"/>
            <a:ext cx="519572" cy="519572"/>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JetBrains YouTrack Icon">
            <a:extLst>
              <a:ext uri="{FF2B5EF4-FFF2-40B4-BE49-F238E27FC236}">
                <a16:creationId xmlns:a16="http://schemas.microsoft.com/office/drawing/2014/main" id="{7D4F6FC3-8495-9A41-8837-10DA45D5C4D6}"/>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378110" y="4254169"/>
            <a:ext cx="546919" cy="546919"/>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128" descr="Asana Plug-In">
            <a:extLst>
              <a:ext uri="{FF2B5EF4-FFF2-40B4-BE49-F238E27FC236}">
                <a16:creationId xmlns:a16="http://schemas.microsoft.com/office/drawing/2014/main" id="{FD19E436-2EB3-5948-9664-62D1570800C6}"/>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419985" y="5622892"/>
            <a:ext cx="410104" cy="410104"/>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descr="VersionOne Plug-In">
            <a:extLst>
              <a:ext uri="{FF2B5EF4-FFF2-40B4-BE49-F238E27FC236}">
                <a16:creationId xmlns:a16="http://schemas.microsoft.com/office/drawing/2014/main" id="{617513F7-2EB2-6547-8C7A-3B82AE6F9634}"/>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0404543" y="4984531"/>
            <a:ext cx="519572" cy="519572"/>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MSTFS 2010 Plug-In">
            <a:extLst>
              <a:ext uri="{FF2B5EF4-FFF2-40B4-BE49-F238E27FC236}">
                <a16:creationId xmlns:a16="http://schemas.microsoft.com/office/drawing/2014/main" id="{56FEE9AB-2228-824D-8CE3-AE628C9D6CB7}"/>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1250024" y="4891808"/>
            <a:ext cx="75419" cy="75419"/>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MSTFS 2005/2008 Plug-In">
            <a:extLst>
              <a:ext uri="{FF2B5EF4-FFF2-40B4-BE49-F238E27FC236}">
                <a16:creationId xmlns:a16="http://schemas.microsoft.com/office/drawing/2014/main" id="{EBC8AB4F-815F-2A40-8C10-D5B020644EEC}"/>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121442" y="5568158"/>
            <a:ext cx="519572" cy="519572"/>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IBM Rational Team Concert (RTC) Plug-In">
            <a:extLst>
              <a:ext uri="{FF2B5EF4-FFF2-40B4-BE49-F238E27FC236}">
                <a16:creationId xmlns:a16="http://schemas.microsoft.com/office/drawing/2014/main" id="{659F510C-1419-D94B-8EB7-FE3609E2B863}"/>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1169097" y="5037687"/>
            <a:ext cx="430003" cy="430003"/>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IBM Rational ClearQuest Plug-In">
            <a:extLst>
              <a:ext uri="{FF2B5EF4-FFF2-40B4-BE49-F238E27FC236}">
                <a16:creationId xmlns:a16="http://schemas.microsoft.com/office/drawing/2014/main" id="{048F9498-D4A9-BD45-ACE7-EE3C5DCCE4C3}"/>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782377" y="5600529"/>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Axosoft OnTime Plug-In">
            <a:extLst>
              <a:ext uri="{FF2B5EF4-FFF2-40B4-BE49-F238E27FC236}">
                <a16:creationId xmlns:a16="http://schemas.microsoft.com/office/drawing/2014/main" id="{802714F0-0340-384E-B961-028F4FF93187}"/>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1108475" y="3691998"/>
            <a:ext cx="519572" cy="51957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41130C3-686E-D447-8B82-B46A08CDCEDE}"/>
              </a:ext>
            </a:extLst>
          </p:cNvPr>
          <p:cNvSpPr txBox="1"/>
          <p:nvPr/>
        </p:nvSpPr>
        <p:spPr>
          <a:xfrm>
            <a:off x="4632698" y="3936765"/>
            <a:ext cx="2520831" cy="338554"/>
          </a:xfrm>
          <a:prstGeom prst="rect">
            <a:avLst/>
          </a:prstGeom>
          <a:noFill/>
        </p:spPr>
        <p:txBody>
          <a:bodyPr wrap="square" rtlCol="0">
            <a:spAutoFit/>
          </a:bodyPr>
          <a:lstStyle/>
          <a:p>
            <a:r>
              <a:rPr lang="fr-FR" sz="1600" dirty="0" err="1">
                <a:latin typeface="Josefin Sans" pitchFamily="2" charset="77"/>
                <a:hlinkClick r:id="rId51"/>
              </a:rPr>
              <a:t>Detailed</a:t>
            </a:r>
            <a:r>
              <a:rPr lang="fr-FR" sz="1600" dirty="0">
                <a:latin typeface="Josefin Sans" pitchFamily="2" charset="77"/>
                <a:hlinkClick r:id="rId51"/>
              </a:rPr>
              <a:t> </a:t>
            </a:r>
            <a:r>
              <a:rPr lang="fr-FR" sz="1600" dirty="0" err="1">
                <a:latin typeface="Josefin Sans" pitchFamily="2" charset="77"/>
                <a:hlinkClick r:id="rId51"/>
              </a:rPr>
              <a:t>Integration</a:t>
            </a:r>
            <a:r>
              <a:rPr lang="fr-FR" sz="1600" dirty="0">
                <a:latin typeface="Josefin Sans" pitchFamily="2" charset="77"/>
                <a:hlinkClick r:id="rId51"/>
              </a:rPr>
              <a:t> List</a:t>
            </a:r>
            <a:endParaRPr lang="fr-FR" sz="1600" dirty="0">
              <a:latin typeface="Josefin Sans" pitchFamily="2" charset="77"/>
            </a:endParaRPr>
          </a:p>
        </p:txBody>
      </p:sp>
      <p:pic>
        <p:nvPicPr>
          <p:cNvPr id="1026" name="Picture 2" descr="@gatling">
            <a:extLst>
              <a:ext uri="{FF2B5EF4-FFF2-40B4-BE49-F238E27FC236}">
                <a16:creationId xmlns:a16="http://schemas.microsoft.com/office/drawing/2014/main" id="{4D019D2E-F38B-7245-AA0B-847B33A3765F}"/>
              </a:ext>
            </a:extLst>
          </p:cNvPr>
          <p:cNvPicPr>
            <a:picLocks noChangeAspect="1" noChangeArrowheads="1"/>
          </p:cNvPicPr>
          <p:nvPr/>
        </p:nvPicPr>
        <p:blipFill rotWithShape="1">
          <a:blip r:embed="rId52" cstate="print">
            <a:alphaModFix amt="33000"/>
            <a:extLst>
              <a:ext uri="{BEBA8EAE-BF5A-486C-A8C5-ECC9F3942E4B}">
                <a14:imgProps xmlns:a14="http://schemas.microsoft.com/office/drawing/2010/main">
                  <a14:imgLayer r:embed="rId53">
                    <a14:imgEffect>
                      <a14:saturation sat="400000"/>
                    </a14:imgEffect>
                  </a14:imgLayer>
                </a14:imgProps>
              </a:ext>
              <a:ext uri="{28A0092B-C50C-407E-A947-70E740481C1C}">
                <a14:useLocalDpi xmlns:a14="http://schemas.microsoft.com/office/drawing/2010/main" val="0"/>
              </a:ext>
            </a:extLst>
          </a:blip>
          <a:srcRect t="18783" b="17850"/>
          <a:stretch/>
        </p:blipFill>
        <p:spPr bwMode="auto">
          <a:xfrm>
            <a:off x="1235199" y="5355608"/>
            <a:ext cx="562421" cy="35639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2CB19EA5-3DAC-314F-980A-D52F4B0C5454}"/>
              </a:ext>
            </a:extLst>
          </p:cNvPr>
          <p:cNvPicPr>
            <a:picLocks noChangeAspect="1"/>
          </p:cNvPicPr>
          <p:nvPr/>
        </p:nvPicPr>
        <p:blipFill rotWithShape="1">
          <a:blip r:embed="rId54"/>
          <a:srcRect t="3807"/>
          <a:stretch/>
        </p:blipFill>
        <p:spPr>
          <a:xfrm>
            <a:off x="1027503" y="5842556"/>
            <a:ext cx="908029" cy="290125"/>
          </a:xfrm>
          <a:prstGeom prst="rect">
            <a:avLst/>
          </a:prstGeom>
        </p:spPr>
      </p:pic>
      <p:pic>
        <p:nvPicPr>
          <p:cNvPr id="7" name="Picture 2">
            <a:extLst>
              <a:ext uri="{FF2B5EF4-FFF2-40B4-BE49-F238E27FC236}">
                <a16:creationId xmlns:a16="http://schemas.microsoft.com/office/drawing/2014/main" id="{E168D19B-45A9-3E46-A85F-034137C6A1B2}"/>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889926" y="1917086"/>
            <a:ext cx="1899626" cy="1899626"/>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oupe 114">
            <a:extLst>
              <a:ext uri="{FF2B5EF4-FFF2-40B4-BE49-F238E27FC236}">
                <a16:creationId xmlns:a16="http://schemas.microsoft.com/office/drawing/2014/main" id="{00FCE119-95EE-DE48-8D4D-A8EE1D5C6C43}"/>
              </a:ext>
            </a:extLst>
          </p:cNvPr>
          <p:cNvGrpSpPr/>
          <p:nvPr/>
        </p:nvGrpSpPr>
        <p:grpSpPr>
          <a:xfrm>
            <a:off x="8014860" y="1531012"/>
            <a:ext cx="732893" cy="527093"/>
            <a:chOff x="4727991" y="2153023"/>
            <a:chExt cx="1140740" cy="832637"/>
          </a:xfrm>
        </p:grpSpPr>
        <p:pic>
          <p:nvPicPr>
            <p:cNvPr id="116" name="Picture 14" descr="Plug - Free Tools and utensils icons">
              <a:extLst>
                <a:ext uri="{FF2B5EF4-FFF2-40B4-BE49-F238E27FC236}">
                  <a16:creationId xmlns:a16="http://schemas.microsoft.com/office/drawing/2014/main" id="{EE5EC99B-C5D9-8442-BDFC-290D73A278B1}"/>
                </a:ext>
              </a:extLst>
            </p:cNvPr>
            <p:cNvPicPr>
              <a:picLocks noChangeAspect="1" noChangeArrowheads="1"/>
            </p:cNvPicPr>
            <p:nvPr/>
          </p:nvPicPr>
          <p:blipFill>
            <a:blip r:embed="rId5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863115">
              <a:off x="5531760" y="2570516"/>
              <a:ext cx="336971" cy="336971"/>
            </a:xfrm>
            <a:prstGeom prst="rect">
              <a:avLst/>
            </a:prstGeom>
            <a:noFill/>
            <a:extLst>
              <a:ext uri="{909E8E84-426E-40DD-AFC4-6F175D3DCCD1}">
                <a14:hiddenFill xmlns:a14="http://schemas.microsoft.com/office/drawing/2010/main">
                  <a:solidFill>
                    <a:srgbClr val="FFFFFF"/>
                  </a:solidFill>
                </a14:hiddenFill>
              </a:ext>
            </a:extLst>
          </p:spPr>
        </p:pic>
        <p:pic>
          <p:nvPicPr>
            <p:cNvPr id="117" name="Image 116">
              <a:extLst>
                <a:ext uri="{FF2B5EF4-FFF2-40B4-BE49-F238E27FC236}">
                  <a16:creationId xmlns:a16="http://schemas.microsoft.com/office/drawing/2014/main" id="{04DAC9F4-2EEE-4846-A8DB-209E46D36A91}"/>
                </a:ext>
              </a:extLst>
            </p:cNvPr>
            <p:cNvPicPr>
              <a:picLocks noChangeAspect="1"/>
            </p:cNvPicPr>
            <p:nvPr/>
          </p:nvPicPr>
          <p:blipFill rotWithShape="1">
            <a:blip r:embed="rId57"/>
            <a:srcRect r="10505"/>
            <a:stretch/>
          </p:blipFill>
          <p:spPr>
            <a:xfrm>
              <a:off x="4923561" y="2153023"/>
              <a:ext cx="676734" cy="647471"/>
            </a:xfrm>
            <a:prstGeom prst="rect">
              <a:avLst/>
            </a:prstGeom>
          </p:spPr>
        </p:pic>
        <p:pic>
          <p:nvPicPr>
            <p:cNvPr id="118" name="Image 117">
              <a:extLst>
                <a:ext uri="{FF2B5EF4-FFF2-40B4-BE49-F238E27FC236}">
                  <a16:creationId xmlns:a16="http://schemas.microsoft.com/office/drawing/2014/main" id="{68229CE0-E1A7-8148-A6A9-EEFADCD5E4CF}"/>
                </a:ext>
              </a:extLst>
            </p:cNvPr>
            <p:cNvPicPr>
              <a:picLocks noChangeAspect="1"/>
            </p:cNvPicPr>
            <p:nvPr/>
          </p:nvPicPr>
          <p:blipFill>
            <a:blip r:embed="rId58"/>
            <a:stretch>
              <a:fillRect/>
            </a:stretch>
          </p:blipFill>
          <p:spPr>
            <a:xfrm>
              <a:off x="4727991" y="2720671"/>
              <a:ext cx="794968" cy="264989"/>
            </a:xfrm>
            <a:prstGeom prst="rect">
              <a:avLst/>
            </a:prstGeom>
          </p:spPr>
        </p:pic>
      </p:grpSp>
      <p:grpSp>
        <p:nvGrpSpPr>
          <p:cNvPr id="123" name="Groupe 122">
            <a:extLst>
              <a:ext uri="{FF2B5EF4-FFF2-40B4-BE49-F238E27FC236}">
                <a16:creationId xmlns:a16="http://schemas.microsoft.com/office/drawing/2014/main" id="{9C925348-7642-EB4A-98A7-22E0F2876445}"/>
              </a:ext>
            </a:extLst>
          </p:cNvPr>
          <p:cNvGrpSpPr/>
          <p:nvPr/>
        </p:nvGrpSpPr>
        <p:grpSpPr>
          <a:xfrm>
            <a:off x="8076208" y="3589556"/>
            <a:ext cx="732893" cy="527093"/>
            <a:chOff x="4727991" y="2153023"/>
            <a:chExt cx="1140740" cy="832637"/>
          </a:xfrm>
        </p:grpSpPr>
        <p:pic>
          <p:nvPicPr>
            <p:cNvPr id="124" name="Picture 14" descr="Plug - Free Tools and utensils icons">
              <a:extLst>
                <a:ext uri="{FF2B5EF4-FFF2-40B4-BE49-F238E27FC236}">
                  <a16:creationId xmlns:a16="http://schemas.microsoft.com/office/drawing/2014/main" id="{55046804-B12B-ED4D-993D-2A6EC0EDEABB}"/>
                </a:ext>
              </a:extLst>
            </p:cNvPr>
            <p:cNvPicPr>
              <a:picLocks noChangeAspect="1" noChangeArrowheads="1"/>
            </p:cNvPicPr>
            <p:nvPr/>
          </p:nvPicPr>
          <p:blipFill>
            <a:blip r:embed="rId5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863115">
              <a:off x="5531760" y="2570516"/>
              <a:ext cx="336971" cy="336971"/>
            </a:xfrm>
            <a:prstGeom prst="rect">
              <a:avLst/>
            </a:prstGeom>
            <a:noFill/>
            <a:extLst>
              <a:ext uri="{909E8E84-426E-40DD-AFC4-6F175D3DCCD1}">
                <a14:hiddenFill xmlns:a14="http://schemas.microsoft.com/office/drawing/2010/main">
                  <a:solidFill>
                    <a:srgbClr val="FFFFFF"/>
                  </a:solidFill>
                </a14:hiddenFill>
              </a:ext>
            </a:extLst>
          </p:spPr>
        </p:pic>
        <p:pic>
          <p:nvPicPr>
            <p:cNvPr id="125" name="Image 124">
              <a:extLst>
                <a:ext uri="{FF2B5EF4-FFF2-40B4-BE49-F238E27FC236}">
                  <a16:creationId xmlns:a16="http://schemas.microsoft.com/office/drawing/2014/main" id="{0A2AE154-B8B2-A84C-84C8-5D833EBD124D}"/>
                </a:ext>
              </a:extLst>
            </p:cNvPr>
            <p:cNvPicPr>
              <a:picLocks noChangeAspect="1"/>
            </p:cNvPicPr>
            <p:nvPr/>
          </p:nvPicPr>
          <p:blipFill rotWithShape="1">
            <a:blip r:embed="rId57"/>
            <a:srcRect r="10505"/>
            <a:stretch/>
          </p:blipFill>
          <p:spPr>
            <a:xfrm>
              <a:off x="4923561" y="2153023"/>
              <a:ext cx="676734" cy="647471"/>
            </a:xfrm>
            <a:prstGeom prst="rect">
              <a:avLst/>
            </a:prstGeom>
          </p:spPr>
        </p:pic>
        <p:pic>
          <p:nvPicPr>
            <p:cNvPr id="126" name="Image 125">
              <a:extLst>
                <a:ext uri="{FF2B5EF4-FFF2-40B4-BE49-F238E27FC236}">
                  <a16:creationId xmlns:a16="http://schemas.microsoft.com/office/drawing/2014/main" id="{69AA5E30-B21F-5E42-883A-9273186B660C}"/>
                </a:ext>
              </a:extLst>
            </p:cNvPr>
            <p:cNvPicPr>
              <a:picLocks noChangeAspect="1"/>
            </p:cNvPicPr>
            <p:nvPr/>
          </p:nvPicPr>
          <p:blipFill>
            <a:blip r:embed="rId58"/>
            <a:stretch>
              <a:fillRect/>
            </a:stretch>
          </p:blipFill>
          <p:spPr>
            <a:xfrm>
              <a:off x="4727991" y="2720671"/>
              <a:ext cx="794968" cy="264989"/>
            </a:xfrm>
            <a:prstGeom prst="rect">
              <a:avLst/>
            </a:prstGeom>
          </p:spPr>
        </p:pic>
      </p:grpSp>
      <p:grpSp>
        <p:nvGrpSpPr>
          <p:cNvPr id="127" name="Groupe 126">
            <a:extLst>
              <a:ext uri="{FF2B5EF4-FFF2-40B4-BE49-F238E27FC236}">
                <a16:creationId xmlns:a16="http://schemas.microsoft.com/office/drawing/2014/main" id="{5F299401-F898-F448-8E95-E43AB1FE966A}"/>
              </a:ext>
            </a:extLst>
          </p:cNvPr>
          <p:cNvGrpSpPr/>
          <p:nvPr/>
        </p:nvGrpSpPr>
        <p:grpSpPr>
          <a:xfrm>
            <a:off x="566731" y="4980770"/>
            <a:ext cx="732893" cy="527093"/>
            <a:chOff x="4727991" y="2153023"/>
            <a:chExt cx="1140740" cy="832637"/>
          </a:xfrm>
        </p:grpSpPr>
        <p:pic>
          <p:nvPicPr>
            <p:cNvPr id="128" name="Picture 14" descr="Plug - Free Tools and utensils icons">
              <a:extLst>
                <a:ext uri="{FF2B5EF4-FFF2-40B4-BE49-F238E27FC236}">
                  <a16:creationId xmlns:a16="http://schemas.microsoft.com/office/drawing/2014/main" id="{7590A474-8709-4947-9F23-D4EE829AFAAA}"/>
                </a:ext>
              </a:extLst>
            </p:cNvPr>
            <p:cNvPicPr>
              <a:picLocks noChangeAspect="1" noChangeArrowheads="1"/>
            </p:cNvPicPr>
            <p:nvPr/>
          </p:nvPicPr>
          <p:blipFill>
            <a:blip r:embed="rId5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863115">
              <a:off x="5531760" y="2570516"/>
              <a:ext cx="336971" cy="336971"/>
            </a:xfrm>
            <a:prstGeom prst="rect">
              <a:avLst/>
            </a:prstGeom>
            <a:noFill/>
            <a:extLst>
              <a:ext uri="{909E8E84-426E-40DD-AFC4-6F175D3DCCD1}">
                <a14:hiddenFill xmlns:a14="http://schemas.microsoft.com/office/drawing/2010/main">
                  <a:solidFill>
                    <a:srgbClr val="FFFFFF"/>
                  </a:solidFill>
                </a14:hiddenFill>
              </a:ext>
            </a:extLst>
          </p:spPr>
        </p:pic>
        <p:pic>
          <p:nvPicPr>
            <p:cNvPr id="129" name="Image 128">
              <a:extLst>
                <a:ext uri="{FF2B5EF4-FFF2-40B4-BE49-F238E27FC236}">
                  <a16:creationId xmlns:a16="http://schemas.microsoft.com/office/drawing/2014/main" id="{8F225685-D52A-9A4C-8E9B-A6DE6B390F0B}"/>
                </a:ext>
              </a:extLst>
            </p:cNvPr>
            <p:cNvPicPr>
              <a:picLocks noChangeAspect="1"/>
            </p:cNvPicPr>
            <p:nvPr/>
          </p:nvPicPr>
          <p:blipFill rotWithShape="1">
            <a:blip r:embed="rId57"/>
            <a:srcRect r="10505"/>
            <a:stretch/>
          </p:blipFill>
          <p:spPr>
            <a:xfrm>
              <a:off x="4923561" y="2153023"/>
              <a:ext cx="676734" cy="647471"/>
            </a:xfrm>
            <a:prstGeom prst="rect">
              <a:avLst/>
            </a:prstGeom>
          </p:spPr>
        </p:pic>
        <p:pic>
          <p:nvPicPr>
            <p:cNvPr id="130" name="Image 129">
              <a:extLst>
                <a:ext uri="{FF2B5EF4-FFF2-40B4-BE49-F238E27FC236}">
                  <a16:creationId xmlns:a16="http://schemas.microsoft.com/office/drawing/2014/main" id="{73231A6C-F913-4A45-8048-901DDFF3C7C2}"/>
                </a:ext>
              </a:extLst>
            </p:cNvPr>
            <p:cNvPicPr>
              <a:picLocks noChangeAspect="1"/>
            </p:cNvPicPr>
            <p:nvPr/>
          </p:nvPicPr>
          <p:blipFill>
            <a:blip r:embed="rId58"/>
            <a:stretch>
              <a:fillRect/>
            </a:stretch>
          </p:blipFill>
          <p:spPr>
            <a:xfrm>
              <a:off x="4727991" y="2720671"/>
              <a:ext cx="794968" cy="264989"/>
            </a:xfrm>
            <a:prstGeom prst="rect">
              <a:avLst/>
            </a:prstGeom>
          </p:spPr>
        </p:pic>
      </p:grpSp>
      <p:pic>
        <p:nvPicPr>
          <p:cNvPr id="4" name="Picture 4" descr="Getting Started with Jenkins Plugin | Coralogix">
            <a:extLst>
              <a:ext uri="{FF2B5EF4-FFF2-40B4-BE49-F238E27FC236}">
                <a16:creationId xmlns:a16="http://schemas.microsoft.com/office/drawing/2014/main" id="{D6C88098-170C-EF49-9357-FE9971763EE3}"/>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239274" y="1537284"/>
            <a:ext cx="478656" cy="478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TeamCity on Behance">
            <a:extLst>
              <a:ext uri="{FF2B5EF4-FFF2-40B4-BE49-F238E27FC236}">
                <a16:creationId xmlns:a16="http://schemas.microsoft.com/office/drawing/2014/main" id="{165C1CDA-817D-6B4B-BC0B-D6EA2A88B390}"/>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4534843" y="1516933"/>
            <a:ext cx="401083" cy="401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ayerCI Alternatives Review: best software - Compsmag">
            <a:extLst>
              <a:ext uri="{FF2B5EF4-FFF2-40B4-BE49-F238E27FC236}">
                <a16:creationId xmlns:a16="http://schemas.microsoft.com/office/drawing/2014/main" id="{D1FB36E6-630F-BB4D-A777-DCE9EFE74236}"/>
              </a:ext>
            </a:extLst>
          </p:cNvPr>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5082219" y="1533574"/>
            <a:ext cx="361807" cy="361807"/>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a:extLst>
              <a:ext uri="{FF2B5EF4-FFF2-40B4-BE49-F238E27FC236}">
                <a16:creationId xmlns:a16="http://schemas.microsoft.com/office/drawing/2014/main" id="{E37CA8AE-21F9-2147-BAD0-F9951238DB00}"/>
              </a:ext>
            </a:extLst>
          </p:cNvPr>
          <p:cNvPicPr>
            <a:picLocks noChangeAspect="1"/>
          </p:cNvPicPr>
          <p:nvPr/>
        </p:nvPicPr>
        <p:blipFill>
          <a:blip r:embed="rId62"/>
          <a:stretch>
            <a:fillRect/>
          </a:stretch>
        </p:blipFill>
        <p:spPr>
          <a:xfrm>
            <a:off x="5615496" y="1516933"/>
            <a:ext cx="410185" cy="399319"/>
          </a:xfrm>
          <a:prstGeom prst="rect">
            <a:avLst/>
          </a:prstGeom>
        </p:spPr>
      </p:pic>
      <p:pic>
        <p:nvPicPr>
          <p:cNvPr id="31" name="Image 30">
            <a:extLst>
              <a:ext uri="{FF2B5EF4-FFF2-40B4-BE49-F238E27FC236}">
                <a16:creationId xmlns:a16="http://schemas.microsoft.com/office/drawing/2014/main" id="{D846B4F6-3C83-E14E-9CE8-31740DDD3621}"/>
              </a:ext>
            </a:extLst>
          </p:cNvPr>
          <p:cNvPicPr>
            <a:picLocks noChangeAspect="1"/>
          </p:cNvPicPr>
          <p:nvPr/>
        </p:nvPicPr>
        <p:blipFill>
          <a:blip r:embed="rId63"/>
          <a:stretch>
            <a:fillRect/>
          </a:stretch>
        </p:blipFill>
        <p:spPr>
          <a:xfrm>
            <a:off x="2181736" y="3338004"/>
            <a:ext cx="413077" cy="374571"/>
          </a:xfrm>
          <a:prstGeom prst="rect">
            <a:avLst/>
          </a:prstGeom>
        </p:spPr>
      </p:pic>
      <p:pic>
        <p:nvPicPr>
          <p:cNvPr id="32" name="Picture 16">
            <a:extLst>
              <a:ext uri="{FF2B5EF4-FFF2-40B4-BE49-F238E27FC236}">
                <a16:creationId xmlns:a16="http://schemas.microsoft.com/office/drawing/2014/main" id="{F3B66FC8-3013-7047-8889-F308D3DCFFAF}"/>
              </a:ext>
            </a:extLst>
          </p:cNvPr>
          <p:cNvPicPr>
            <a:picLocks noChangeAspect="1" noChangeArrowheads="1"/>
          </p:cNvPicPr>
          <p:nvPr/>
        </p:nvPicPr>
        <p:blipFill rotWithShape="1">
          <a:blip r:embed="rId64">
            <a:extLst>
              <a:ext uri="{28A0092B-C50C-407E-A947-70E740481C1C}">
                <a14:useLocalDpi xmlns:a14="http://schemas.microsoft.com/office/drawing/2010/main" val="0"/>
              </a:ext>
            </a:extLst>
          </a:blip>
          <a:srcRect r="76582"/>
          <a:stretch/>
        </p:blipFill>
        <p:spPr bwMode="auto">
          <a:xfrm>
            <a:off x="10782107" y="1653679"/>
            <a:ext cx="438007" cy="45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TestComplete • Anyware Softwares">
            <a:extLst>
              <a:ext uri="{FF2B5EF4-FFF2-40B4-BE49-F238E27FC236}">
                <a16:creationId xmlns:a16="http://schemas.microsoft.com/office/drawing/2014/main" id="{274B6789-9B26-DE48-AEC2-DCA33D924E12}"/>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8000992" y="2270845"/>
            <a:ext cx="519997" cy="5199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153C04A-0717-DE44-8DDF-1667642C9902}"/>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9477376" y="2265260"/>
            <a:ext cx="514532" cy="514532"/>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GitHub Plug-In">
            <a:extLst>
              <a:ext uri="{FF2B5EF4-FFF2-40B4-BE49-F238E27FC236}">
                <a16:creationId xmlns:a16="http://schemas.microsoft.com/office/drawing/2014/main" id="{303F8D15-6EB1-7545-B75B-6EFABE148A64}"/>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9797114" y="4949174"/>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ow to install MantisBT 2.4 on CentOS 7">
            <a:extLst>
              <a:ext uri="{FF2B5EF4-FFF2-40B4-BE49-F238E27FC236}">
                <a16:creationId xmlns:a16="http://schemas.microsoft.com/office/drawing/2014/main" id="{D7070CD6-2364-3441-A21D-82F62C6D7513}"/>
              </a:ext>
            </a:extLst>
          </p:cNvPr>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8847625" y="4238500"/>
            <a:ext cx="1016875" cy="5338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tyaboard Integrations with FogBugz through Zapier | Restya">
            <a:extLst>
              <a:ext uri="{FF2B5EF4-FFF2-40B4-BE49-F238E27FC236}">
                <a16:creationId xmlns:a16="http://schemas.microsoft.com/office/drawing/2014/main" id="{7704C02D-346D-F94B-A3AD-F2451C0958F1}"/>
              </a:ext>
            </a:extLst>
          </p:cNvPr>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10415329" y="5514855"/>
            <a:ext cx="519572" cy="5195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6">
            <a:extLst>
              <a:ext uri="{FF2B5EF4-FFF2-40B4-BE49-F238E27FC236}">
                <a16:creationId xmlns:a16="http://schemas.microsoft.com/office/drawing/2014/main" id="{79DC9830-B8CF-994C-9594-019C1DBDA8D2}"/>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8406390" y="4884163"/>
            <a:ext cx="441441" cy="5808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8" descr="Télécharger Redmine pour Windows: téléchargement gratuit !">
            <a:extLst>
              <a:ext uri="{FF2B5EF4-FFF2-40B4-BE49-F238E27FC236}">
                <a16:creationId xmlns:a16="http://schemas.microsoft.com/office/drawing/2014/main" id="{9D0F9A93-EE84-BF46-8E59-49C068DE3292}"/>
              </a:ext>
            </a:extLst>
          </p:cNvPr>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9011302" y="5516075"/>
            <a:ext cx="517133" cy="51713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0 Visual Studio 2013 Icon Images - Visual Studio Icon, Microsoft Visual  Studio 2013 Logo and Visual Studio Icon / Newdesignfile.com">
            <a:extLst>
              <a:ext uri="{FF2B5EF4-FFF2-40B4-BE49-F238E27FC236}">
                <a16:creationId xmlns:a16="http://schemas.microsoft.com/office/drawing/2014/main" id="{B9B3E159-AA62-274B-B574-117810A77037}"/>
              </a:ext>
            </a:extLst>
          </p:cNvPr>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5180586" y="5391735"/>
            <a:ext cx="529895" cy="52989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2" descr="SaaS Test Management Tool and QA Management Tools - PractiTest">
            <a:extLst>
              <a:ext uri="{FF2B5EF4-FFF2-40B4-BE49-F238E27FC236}">
                <a16:creationId xmlns:a16="http://schemas.microsoft.com/office/drawing/2014/main" id="{42FA416C-AAEE-0442-B273-51EE76C66344}"/>
              </a:ext>
            </a:extLst>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6974267" y="5463955"/>
            <a:ext cx="527977" cy="4223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4" descr="Worksoft - Crunchbase Company Profile &amp;amp; Funding">
            <a:extLst>
              <a:ext uri="{FF2B5EF4-FFF2-40B4-BE49-F238E27FC236}">
                <a16:creationId xmlns:a16="http://schemas.microsoft.com/office/drawing/2014/main" id="{F10EACD4-1BA4-A442-AF6F-EFB26BD2074A}"/>
              </a:ext>
            </a:extLst>
          </p:cNvPr>
          <p:cNvPicPr>
            <a:picLocks noChangeAspect="1" noChangeArrowheads="1"/>
          </p:cNvPicPr>
          <p:nvPr/>
        </p:nvPicPr>
        <p:blipFill rotWithShape="1">
          <a:blip r:embed="rId74" cstate="print">
            <a:extLst>
              <a:ext uri="{28A0092B-C50C-407E-A947-70E740481C1C}">
                <a14:useLocalDpi xmlns:a14="http://schemas.microsoft.com/office/drawing/2010/main" val="0"/>
              </a:ext>
            </a:extLst>
          </a:blip>
          <a:srcRect l="16745" t="8572" r="15375" b="27658"/>
          <a:stretch/>
        </p:blipFill>
        <p:spPr bwMode="auto">
          <a:xfrm>
            <a:off x="11469597" y="2379993"/>
            <a:ext cx="388383" cy="364872"/>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 38">
            <a:extLst>
              <a:ext uri="{FF2B5EF4-FFF2-40B4-BE49-F238E27FC236}">
                <a16:creationId xmlns:a16="http://schemas.microsoft.com/office/drawing/2014/main" id="{F44A8753-25B7-C442-8EA1-F77C35BB5866}"/>
              </a:ext>
            </a:extLst>
          </p:cNvPr>
          <p:cNvPicPr>
            <a:picLocks noChangeAspect="1"/>
          </p:cNvPicPr>
          <p:nvPr/>
        </p:nvPicPr>
        <p:blipFill>
          <a:blip r:embed="rId75"/>
          <a:stretch>
            <a:fillRect/>
          </a:stretch>
        </p:blipFill>
        <p:spPr>
          <a:xfrm>
            <a:off x="8069980" y="2908060"/>
            <a:ext cx="422381" cy="437740"/>
          </a:xfrm>
          <a:prstGeom prst="rect">
            <a:avLst/>
          </a:prstGeom>
        </p:spPr>
      </p:pic>
      <p:sp>
        <p:nvSpPr>
          <p:cNvPr id="100" name="Google Shape;273;p10">
            <a:extLst>
              <a:ext uri="{FF2B5EF4-FFF2-40B4-BE49-F238E27FC236}">
                <a16:creationId xmlns:a16="http://schemas.microsoft.com/office/drawing/2014/main" id="{182C9A0C-9DAC-0B49-B55F-B5420E7860F1}"/>
              </a:ext>
            </a:extLst>
          </p:cNvPr>
          <p:cNvSpPr txBox="1">
            <a:spLocks noGrp="1"/>
          </p:cNvSpPr>
          <p:nvPr>
            <p:ph type="title"/>
          </p:nvPr>
        </p:nvSpPr>
        <p:spPr>
          <a:xfrm>
            <a:off x="485510" y="140318"/>
            <a:ext cx="10515600" cy="1325563"/>
          </a:xfrm>
          <a:prstGeom prst="rect">
            <a:avLst/>
          </a:prstGeom>
          <a:noFill/>
          <a:ln>
            <a:noFill/>
          </a:ln>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t>Open Ecosystem – Over 70 Integrations</a:t>
            </a:r>
            <a:endParaRPr dirty="0"/>
          </a:p>
        </p:txBody>
      </p:sp>
      <p:pic>
        <p:nvPicPr>
          <p:cNvPr id="98" name="Picture 97">
            <a:extLst>
              <a:ext uri="{FF2B5EF4-FFF2-40B4-BE49-F238E27FC236}">
                <a16:creationId xmlns:a16="http://schemas.microsoft.com/office/drawing/2014/main" id="{2098EEFA-70EA-4E70-A93C-65A1324479AC}"/>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6919984" y="1537284"/>
            <a:ext cx="420512" cy="424716"/>
          </a:xfrm>
          <a:prstGeom prst="rect">
            <a:avLst/>
          </a:prstGeom>
        </p:spPr>
      </p:pic>
    </p:spTree>
    <p:extLst>
      <p:ext uri="{BB962C8B-B14F-4D97-AF65-F5344CB8AC3E}">
        <p14:creationId xmlns:p14="http://schemas.microsoft.com/office/powerpoint/2010/main" val="4195369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What is ALM Anyway?</a:t>
            </a:r>
          </a:p>
        </p:txBody>
      </p:sp>
      <p:pic>
        <p:nvPicPr>
          <p:cNvPr id="3" name="Picture 2">
            <a:extLst>
              <a:ext uri="{FF2B5EF4-FFF2-40B4-BE49-F238E27FC236}">
                <a16:creationId xmlns:a16="http://schemas.microsoft.com/office/drawing/2014/main" id="{290EF32B-4BAC-4A7E-B47D-BE6354BB2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86" y="2528596"/>
            <a:ext cx="7960422" cy="3941395"/>
          </a:xfrm>
          <a:prstGeom prst="rect">
            <a:avLst/>
          </a:prstGeom>
        </p:spPr>
      </p:pic>
      <p:sp>
        <p:nvSpPr>
          <p:cNvPr id="6" name="Content Placeholder 3">
            <a:extLst>
              <a:ext uri="{FF2B5EF4-FFF2-40B4-BE49-F238E27FC236}">
                <a16:creationId xmlns:a16="http://schemas.microsoft.com/office/drawing/2014/main" id="{0124F4D2-197C-4341-B416-7C65142170E6}"/>
              </a:ext>
            </a:extLst>
          </p:cNvPr>
          <p:cNvSpPr>
            <a:spLocks noGrp="1"/>
          </p:cNvSpPr>
          <p:nvPr>
            <p:ph idx="1"/>
          </p:nvPr>
        </p:nvSpPr>
        <p:spPr>
          <a:xfrm>
            <a:off x="1171746" y="1586656"/>
            <a:ext cx="10407543" cy="941940"/>
          </a:xfrm>
        </p:spPr>
        <p:txBody>
          <a:bodyPr>
            <a:normAutofit fontScale="70000" lnSpcReduction="20000"/>
          </a:bodyPr>
          <a:lstStyle/>
          <a:p>
            <a:pPr marL="0" indent="0">
              <a:lnSpc>
                <a:spcPct val="120000"/>
              </a:lnSpc>
              <a:spcAft>
                <a:spcPts val="1200"/>
              </a:spcAft>
              <a:buNone/>
            </a:pPr>
            <a:r>
              <a:rPr lang="en-US" sz="3600" dirty="0">
                <a:latin typeface="+mj-lt"/>
              </a:rPr>
              <a:t>Application Lifecycle Management (ALM) is really an umbrella term that covers several different disciplines that traditionally were considered separate:</a:t>
            </a:r>
          </a:p>
        </p:txBody>
      </p:sp>
    </p:spTree>
    <p:extLst>
      <p:ext uri="{BB962C8B-B14F-4D97-AF65-F5344CB8AC3E}">
        <p14:creationId xmlns:p14="http://schemas.microsoft.com/office/powerpoint/2010/main" val="81559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How ALM Brings It All Together</a:t>
            </a:r>
          </a:p>
        </p:txBody>
      </p:sp>
      <p:pic>
        <p:nvPicPr>
          <p:cNvPr id="3" name="Picture 2">
            <a:extLst>
              <a:ext uri="{FF2B5EF4-FFF2-40B4-BE49-F238E27FC236}">
                <a16:creationId xmlns:a16="http://schemas.microsoft.com/office/drawing/2014/main" id="{C8B2F91C-0160-4223-A096-86EF7EC82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75" y="1682593"/>
            <a:ext cx="7103666" cy="4556870"/>
          </a:xfrm>
          <a:prstGeom prst="rect">
            <a:avLst/>
          </a:prstGeom>
        </p:spPr>
      </p:pic>
      <p:sp>
        <p:nvSpPr>
          <p:cNvPr id="7" name="Content Placeholder 3">
            <a:extLst>
              <a:ext uri="{FF2B5EF4-FFF2-40B4-BE49-F238E27FC236}">
                <a16:creationId xmlns:a16="http://schemas.microsoft.com/office/drawing/2014/main" id="{8624CEA2-869B-4F6F-8D08-B8FFE4D14A20}"/>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dirty="0">
                <a:latin typeface="+mj-lt"/>
              </a:rPr>
              <a:t>ALM is basically the fusing together of the disciplines concerned with all aspects of the software delivery process.</a:t>
            </a:r>
          </a:p>
          <a:p>
            <a:pPr marL="0" indent="0">
              <a:spcAft>
                <a:spcPts val="1200"/>
              </a:spcAft>
              <a:buNone/>
            </a:pPr>
            <a:r>
              <a:rPr lang="en-US" dirty="0">
                <a:latin typeface="+mj-lt"/>
              </a:rPr>
              <a:t>It encompasses project management, requirements management, development, testing and quality assurance, as well as customer support and IT service delivery</a:t>
            </a:r>
          </a:p>
        </p:txBody>
      </p:sp>
    </p:spTree>
    <p:extLst>
      <p:ext uri="{BB962C8B-B14F-4D97-AF65-F5344CB8AC3E}">
        <p14:creationId xmlns:p14="http://schemas.microsoft.com/office/powerpoint/2010/main" val="74726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ADE32-E7ED-44AB-B7CB-8C493B5D6F6F}"/>
              </a:ext>
            </a:extLst>
          </p:cNvPr>
          <p:cNvSpPr>
            <a:spLocks noGrp="1"/>
          </p:cNvSpPr>
          <p:nvPr>
            <p:ph type="title"/>
          </p:nvPr>
        </p:nvSpPr>
        <p:spPr/>
        <p:txBody>
          <a:bodyPr/>
          <a:lstStyle/>
          <a:p>
            <a:r>
              <a:rPr lang="en-US" dirty="0"/>
              <a:t>But What About Infrastructure &amp; Operations?</a:t>
            </a:r>
          </a:p>
        </p:txBody>
      </p:sp>
    </p:spTree>
    <p:extLst>
      <p:ext uri="{BB962C8B-B14F-4D97-AF65-F5344CB8AC3E}">
        <p14:creationId xmlns:p14="http://schemas.microsoft.com/office/powerpoint/2010/main" val="61953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Development &amp; Operations  (DevOps)</a:t>
            </a:r>
          </a:p>
        </p:txBody>
      </p:sp>
      <p:pic>
        <p:nvPicPr>
          <p:cNvPr id="29" name="Picture 28">
            <a:extLst>
              <a:ext uri="{FF2B5EF4-FFF2-40B4-BE49-F238E27FC236}">
                <a16:creationId xmlns:a16="http://schemas.microsoft.com/office/drawing/2014/main" id="{72937D8B-FEA4-47E6-B9F5-F5CDA5A59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02" y="1955430"/>
            <a:ext cx="6603018" cy="3691451"/>
          </a:xfrm>
          <a:prstGeom prst="rect">
            <a:avLst/>
          </a:prstGeom>
        </p:spPr>
      </p:pic>
      <p:sp>
        <p:nvSpPr>
          <p:cNvPr id="30" name="Content Placeholder 3">
            <a:extLst>
              <a:ext uri="{FF2B5EF4-FFF2-40B4-BE49-F238E27FC236}">
                <a16:creationId xmlns:a16="http://schemas.microsoft.com/office/drawing/2014/main" id="{4E8E7B05-A02F-462F-AD9C-C37607C0B251}"/>
              </a:ext>
            </a:extLst>
          </p:cNvPr>
          <p:cNvSpPr>
            <a:spLocks noGrp="1"/>
          </p:cNvSpPr>
          <p:nvPr>
            <p:ph idx="1"/>
          </p:nvPr>
        </p:nvSpPr>
        <p:spPr>
          <a:xfrm>
            <a:off x="7921690" y="1633308"/>
            <a:ext cx="4063164" cy="4282212"/>
          </a:xfrm>
        </p:spPr>
        <p:txBody>
          <a:bodyPr>
            <a:normAutofit/>
          </a:bodyPr>
          <a:lstStyle/>
          <a:p>
            <a:pPr marL="0" indent="0">
              <a:spcAft>
                <a:spcPts val="1200"/>
              </a:spcAft>
              <a:buNone/>
            </a:pPr>
            <a:r>
              <a:rPr lang="en-US" dirty="0">
                <a:latin typeface="+mj-lt"/>
              </a:rPr>
              <a:t>ALM unified software development and testing, but the IT infrastructure (Operations) was missing from the picture…</a:t>
            </a:r>
          </a:p>
          <a:p>
            <a:pPr marL="0" indent="0">
              <a:spcAft>
                <a:spcPts val="1200"/>
              </a:spcAft>
              <a:buNone/>
            </a:pPr>
            <a:r>
              <a:rPr lang="en-US" dirty="0">
                <a:latin typeface="+mj-lt"/>
              </a:rPr>
              <a:t>The logical next step has been the unification of all three disciplines into a single integrated process called DevOps.</a:t>
            </a:r>
          </a:p>
        </p:txBody>
      </p:sp>
      <p:sp>
        <p:nvSpPr>
          <p:cNvPr id="31" name="TextBox 30">
            <a:extLst>
              <a:ext uri="{FF2B5EF4-FFF2-40B4-BE49-F238E27FC236}">
                <a16:creationId xmlns:a16="http://schemas.microsoft.com/office/drawing/2014/main" id="{6A9D1EC8-905B-404F-A788-DE905A1A30B0}"/>
              </a:ext>
            </a:extLst>
          </p:cNvPr>
          <p:cNvSpPr txBox="1"/>
          <p:nvPr/>
        </p:nvSpPr>
        <p:spPr>
          <a:xfrm>
            <a:off x="881744" y="6182210"/>
            <a:ext cx="8532844" cy="461665"/>
          </a:xfrm>
          <a:prstGeom prst="rect">
            <a:avLst/>
          </a:prstGeom>
          <a:noFill/>
        </p:spPr>
        <p:txBody>
          <a:bodyPr wrap="square" rtlCol="0">
            <a:spAutoFit/>
          </a:bodyPr>
          <a:lstStyle/>
          <a:p>
            <a:r>
              <a:rPr lang="en-US" sz="2400" dirty="0">
                <a:solidFill>
                  <a:schemeClr val="tx1">
                    <a:lumMod val="75000"/>
                    <a:lumOff val="25000"/>
                  </a:schemeClr>
                </a:solidFill>
                <a:latin typeface="+mj-lt"/>
              </a:rPr>
              <a:t>Enter </a:t>
            </a:r>
            <a:r>
              <a:rPr lang="en-US" sz="2400" dirty="0" err="1">
                <a:solidFill>
                  <a:schemeClr val="tx1">
                    <a:lumMod val="75000"/>
                    <a:lumOff val="25000"/>
                  </a:schemeClr>
                </a:solidFill>
                <a:latin typeface="+mj-lt"/>
              </a:rPr>
              <a:t>SpiraTeam</a:t>
            </a:r>
            <a:r>
              <a:rPr lang="en-US" sz="2400" dirty="0">
                <a:solidFill>
                  <a:schemeClr val="tx1">
                    <a:lumMod val="75000"/>
                    <a:lumOff val="25000"/>
                  </a:schemeClr>
                </a:solidFill>
                <a:latin typeface="+mj-lt"/>
              </a:rPr>
              <a:t>® to help teams work together in DevOps and Agile.</a:t>
            </a:r>
          </a:p>
        </p:txBody>
      </p:sp>
    </p:spTree>
    <p:extLst>
      <p:ext uri="{BB962C8B-B14F-4D97-AF65-F5344CB8AC3E}">
        <p14:creationId xmlns:p14="http://schemas.microsoft.com/office/powerpoint/2010/main" val="631116294"/>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4932</TotalTime>
  <Words>1835</Words>
  <Application>Microsoft Office PowerPoint</Application>
  <PresentationFormat>Widescreen</PresentationFormat>
  <Paragraphs>279</Paragraphs>
  <Slides>58</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0</vt:i4>
      </vt:variant>
      <vt:variant>
        <vt:lpstr>Slide Titles</vt:lpstr>
      </vt:variant>
      <vt:variant>
        <vt:i4>58</vt:i4>
      </vt:variant>
    </vt:vector>
  </HeadingPairs>
  <TitlesOfParts>
    <vt:vector size="66" baseType="lpstr">
      <vt:lpstr>Times</vt:lpstr>
      <vt:lpstr>Arial</vt:lpstr>
      <vt:lpstr>Calibri</vt:lpstr>
      <vt:lpstr>Kanit</vt:lpstr>
      <vt:lpstr>Josefin Sans</vt:lpstr>
      <vt:lpstr>Wingdings</vt:lpstr>
      <vt:lpstr>Inflectra content</vt:lpstr>
      <vt:lpstr>Inflectra titles</vt:lpstr>
      <vt:lpstr>Application Lifecycle Management (ALM)</vt:lpstr>
      <vt:lpstr>Helping Teams Deliver Together</vt:lpstr>
      <vt:lpstr>The Agile Manifesto Changes Everything</vt:lpstr>
      <vt:lpstr>Agile – Led to Continuous Delivery</vt:lpstr>
      <vt:lpstr>ALM Unifies Test &amp; Dev</vt:lpstr>
      <vt:lpstr>What is ALM Anyway?</vt:lpstr>
      <vt:lpstr>How ALM Brings It All Together</vt:lpstr>
      <vt:lpstr>But What About Infrastructure &amp; Operations?</vt:lpstr>
      <vt:lpstr>Development &amp; Operations  (DevOps)</vt:lpstr>
      <vt:lpstr>The SpiraTeam Difference</vt:lpstr>
      <vt:lpstr>Introducing the Inflectra® Suite</vt:lpstr>
      <vt:lpstr>SpiraTeam – The Integrated ALM Platform</vt:lpstr>
      <vt:lpstr>harmony</vt:lpstr>
      <vt:lpstr>How Do We Foster Harmony?</vt:lpstr>
      <vt:lpstr>Harmony Across the Disciplines</vt:lpstr>
      <vt:lpstr>Simplicity = Productivity from Day One</vt:lpstr>
      <vt:lpstr>If all you have is an ‘issue’ tracker…</vt:lpstr>
      <vt:lpstr>Instead, SpiraTeam Guides Your Process</vt:lpstr>
      <vt:lpstr>Harmony Across Ecosystems</vt:lpstr>
      <vt:lpstr>Inflectra Core Values</vt:lpstr>
      <vt:lpstr>How SpiraTeam Works For You</vt:lpstr>
      <vt:lpstr>Bridging Between Agile and Compliance</vt:lpstr>
      <vt:lpstr>Healthcare &amp; Life Sciences</vt:lpstr>
      <vt:lpstr>Financial Services &amp; Insurance</vt:lpstr>
      <vt:lpstr>Energy, Industrial, &amp; Automotive</vt:lpstr>
      <vt:lpstr>Defense, Government &amp; Aerospace</vt:lpstr>
      <vt:lpstr>Representative Customers by Industry</vt:lpstr>
      <vt:lpstr>Regulated Industries - Automating Compliance</vt:lpstr>
      <vt:lpstr>Compliance with International Standards</vt:lpstr>
      <vt:lpstr>Global Partner Network</vt:lpstr>
      <vt:lpstr>Customer Testimonials</vt:lpstr>
      <vt:lpstr>Awards and Recognition*</vt:lpstr>
      <vt:lpstr>Feature Overview</vt:lpstr>
      <vt:lpstr>Integrated Program &amp; Project Dashboards</vt:lpstr>
      <vt:lpstr>Managers</vt:lpstr>
      <vt:lpstr>Requirements Management</vt:lpstr>
      <vt:lpstr>Agile Project Planning</vt:lpstr>
      <vt:lpstr>Resource Management</vt:lpstr>
      <vt:lpstr>Document Management</vt:lpstr>
      <vt:lpstr>Customizable Reporting</vt:lpstr>
      <vt:lpstr>Testers</vt:lpstr>
      <vt:lpstr>Test Management &amp; QA</vt:lpstr>
      <vt:lpstr>Automated Testing</vt:lpstr>
      <vt:lpstr>Manual &amp; Exploratory Testing</vt:lpstr>
      <vt:lpstr>Data-Driven Testing</vt:lpstr>
      <vt:lpstr>Developers</vt:lpstr>
      <vt:lpstr>Issue &amp; Defect Tracking</vt:lpstr>
      <vt:lpstr>Source Code Management</vt:lpstr>
      <vt:lpstr>Code Reviews &amp; Pull Requests</vt:lpstr>
      <vt:lpstr>Task Tracking</vt:lpstr>
      <vt:lpstr>Build Integrated with CI / CD Tools</vt:lpstr>
      <vt:lpstr>Integration with your Favorite IDEs</vt:lpstr>
      <vt:lpstr>Everyone</vt:lpstr>
      <vt:lpstr>Collaboration and Instant Messaging</vt:lpstr>
      <vt:lpstr>Integration Options</vt:lpstr>
      <vt:lpstr>Recap: Harmony Across Ecosystems</vt:lpstr>
      <vt:lpstr>Open Ecosystem – Over 70 Integrations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171</cp:revision>
  <cp:lastPrinted>2017-03-07T16:58:37Z</cp:lastPrinted>
  <dcterms:created xsi:type="dcterms:W3CDTF">2018-04-12T05:30:22Z</dcterms:created>
  <dcterms:modified xsi:type="dcterms:W3CDTF">2022-01-25T19:02:57Z</dcterms:modified>
</cp:coreProperties>
</file>